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427" r:id="rId2"/>
    <p:sldId id="426" r:id="rId3"/>
    <p:sldId id="401" r:id="rId4"/>
    <p:sldId id="434" r:id="rId5"/>
    <p:sldId id="440" r:id="rId6"/>
    <p:sldId id="309" r:id="rId7"/>
    <p:sldId id="441" r:id="rId8"/>
    <p:sldId id="442" r:id="rId9"/>
    <p:sldId id="436" r:id="rId10"/>
    <p:sldId id="443" r:id="rId11"/>
    <p:sldId id="445" r:id="rId12"/>
    <p:sldId id="446" r:id="rId13"/>
    <p:sldId id="437" r:id="rId14"/>
    <p:sldId id="313" r:id="rId15"/>
    <p:sldId id="429" r:id="rId16"/>
    <p:sldId id="447"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CCFF33"/>
    <a:srgbClr val="66FF33"/>
    <a:srgbClr val="99FF33"/>
    <a:srgbClr val="CCFF66"/>
    <a:srgbClr val="FFFFFF"/>
    <a:srgbClr val="008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3094" autoAdjust="0"/>
  </p:normalViewPr>
  <p:slideViewPr>
    <p:cSldViewPr>
      <p:cViewPr varScale="1">
        <p:scale>
          <a:sx n="111" d="100"/>
          <a:sy n="111" d="100"/>
        </p:scale>
        <p:origin x="-150" y="-13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5F3FF-72D8-453C-B2FB-E8D09CB1E70C}" type="datetimeFigureOut">
              <a:rPr lang="ru-RU"/>
              <a:pPr>
                <a:defRPr/>
              </a:pPr>
              <a:t>03.02.2014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A495854-2236-4F47-9A9B-7371A038081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http://upload.wikimedia.org/wikipedia/commons/thumb/0/03/1000_Vladimir_up.jpg/447px-1000_Vladimir_up.jpg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221240-54AD-414C-AAC7-83332412CD21}"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схемы</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A5A289-4DEE-4761-A69C-CC617329F297}"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83100-97A2-47E0-A6D7-D352FF599A40}"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ED1C61-ABA6-4232-A136-F3FD36B87648}"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C7BD07-BA30-48B2-B49E-1CE5C6319E5A}"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BAC82E-293E-42BD-A56E-6DF98570F038}"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D47D5-5C7A-4A87-B7EF-1FF566EC1D5F}"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A1606-680B-4804-A8A1-0820AD8E244D}"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837C40-C9BD-49CA-8061-AE24FACA7F30}"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33BBC7-77A3-4201-80E3-0D9A7C007E67}"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FDB75A-FFE9-4747-93F3-260F8C514757}"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2AA742-D2BB-474A-8BA4-641E5A4D682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0336DC-9EC2-487E-8D74-F54EC2BCBBDB}"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названию общины показывает и убирает рисунок. Переход на другой слайд – щелчок за пределами «кнопок»</a:t>
            </a:r>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08B01-B14F-451F-B9EB-B2D0B76B9F2B}"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Адреса рисунков</a:t>
            </a:r>
          </a:p>
          <a:p>
            <a:pPr>
              <a:spcBef>
                <a:spcPct val="0"/>
              </a:spcBef>
            </a:pPr>
            <a:r>
              <a:rPr lang="sq-AL" smtClean="0"/>
              <a:t>http://old-kursk.ru/book/shavelev/pic/pic023.png</a:t>
            </a:r>
            <a:endParaRPr lang="ru-RU" smtClean="0"/>
          </a:p>
          <a:p>
            <a:pPr>
              <a:spcBef>
                <a:spcPct val="0"/>
              </a:spcBef>
            </a:pPr>
            <a:r>
              <a:rPr lang="sq-AL" smtClean="0"/>
              <a:t>http://www.kulturologia.ru/blogs/071112/17344/</a:t>
            </a:r>
            <a:endParaRPr lang="ru-RU" smtClean="0"/>
          </a:p>
          <a:p>
            <a:pPr>
              <a:spcBef>
                <a:spcPct val="0"/>
              </a:spcBef>
            </a:pPr>
            <a:r>
              <a:rPr lang="sq-AL" smtClean="0"/>
              <a:t>http://www.kulturologia.ru/blogs/220912/17139/</a:t>
            </a:r>
            <a:endParaRPr lang="ru-RU" smtClean="0"/>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53DA3D-8916-40B3-8666-4118C97CCBBB}"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термину «вотчина» выводит на слайд рисунок учебника стр. 71. Щелчок по рисунку убирает его. Переход на следующий слайд шелчок за пределами термина «вотчина» 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82817-B672-4DF4-8FEB-5A59951C2198}"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9D4FC5B-B8BB-494F-A1FB-7776543ABD19}" type="datetimeFigureOut">
              <a:rPr lang="ru-RU"/>
              <a:pPr>
                <a:defRPr/>
              </a:pPr>
              <a:t>03.02.2014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1E4F07-4E1C-4BBD-8109-56AE09C66E8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6F9BB5-267B-41CA-927A-81EAE9F948D3}" type="datetimeFigureOut">
              <a:rPr lang="ru-RU"/>
              <a:pPr>
                <a:defRPr/>
              </a:pPr>
              <a:t>03.02.2014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ED319B-00C8-400A-975F-F42F61EC8D9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2821D59-EE98-4204-8ECE-1B242978325A}" type="datetimeFigureOut">
              <a:rPr lang="ru-RU"/>
              <a:pPr>
                <a:defRPr/>
              </a:pPr>
              <a:t>03.02.2014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3A3A4C-F1F9-4A5D-A65F-7925FE48C3D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C88A7B1-BBCB-40D3-ADD8-F5C410C2598F}" type="datetimeFigureOut">
              <a:rPr lang="ru-RU"/>
              <a:pPr>
                <a:defRPr/>
              </a:pPr>
              <a:t>03.02.2014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BF9E709-64F6-4B49-AE62-0998F23699B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E09454-9759-45AA-9601-7AE8A9A6F14E}" type="datetimeFigureOut">
              <a:rPr lang="ru-RU"/>
              <a:pPr>
                <a:defRPr/>
              </a:pPr>
              <a:t>03.02.2014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A9341-63E5-4A1D-A0C8-002148A172E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B8A1B712-CAEA-440C-833C-35F75DC77F8B}" type="datetimeFigureOut">
              <a:rPr lang="ru-RU"/>
              <a:pPr>
                <a:defRPr/>
              </a:pPr>
              <a:t>03.02.2014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261CE147-F89D-4EED-A0D8-AC5D839380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3422F5-7C36-487A-AAFF-0233925556CA}" type="datetimeFigureOut">
              <a:rPr lang="ru-RU"/>
              <a:pPr>
                <a:defRPr/>
              </a:pPr>
              <a:t>03.02.2014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4760AD8-E231-44D0-92B6-5908F2CAD1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41B21EB9-537E-4847-B5F9-594E0978DAD2}" type="datetimeFigureOut">
              <a:rPr lang="ru-RU"/>
              <a:pPr>
                <a:defRPr/>
              </a:pPr>
              <a:t>03.02.2014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D5B3803-99AE-48DC-B3BC-A6D1FCE35EF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C81DEFFD-7DF3-4CC9-88DB-4DD0B07FD268}" type="datetimeFigureOut">
              <a:rPr lang="ru-RU"/>
              <a:pPr>
                <a:defRPr/>
              </a:pPr>
              <a:t>03.02.2014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F892501B-1B5B-4651-B64E-636232066DF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66391B2-1DE6-4490-B382-9AAF6694E08E}" type="datetimeFigureOut">
              <a:rPr lang="ru-RU"/>
              <a:pPr>
                <a:defRPr/>
              </a:pPr>
              <a:t>03.02.2014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E2408E-70E5-471A-8E28-C6181229A15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404887B-B204-47FE-AC85-F47B88B88631}" type="datetimeFigureOut">
              <a:rPr lang="ru-RU"/>
              <a:pPr>
                <a:defRPr/>
              </a:pPr>
              <a:t>03.02.2014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8BE3657-5270-468A-9C71-FB4633B5CE0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9C51CC-7F09-4B8D-80B7-1F5B240301B6}" type="datetimeFigureOut">
              <a:rPr lang="ru-RU"/>
              <a:pPr>
                <a:defRPr/>
              </a:pPr>
              <a:t>03.02.2014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FB3E340-EA38-4F20-80EE-F452B07A36D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68538" y="3416300"/>
            <a:ext cx="4613275" cy="3325813"/>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6</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2" name="Заголовок 1"/>
          <p:cNvSpPr>
            <a:spLocks noGrp="1"/>
          </p:cNvSpPr>
          <p:nvPr>
            <p:ph type="ctrTitle"/>
          </p:nvPr>
        </p:nvSpPr>
        <p:spPr/>
        <p:txBody>
          <a:bodyPr>
            <a:normAutofit fontScale="90000"/>
          </a:bodyPr>
          <a:lstStyle/>
          <a:p>
            <a:pPr fontAlgn="auto">
              <a:spcAft>
                <a:spcPts val="0"/>
              </a:spcAft>
              <a:defRPr/>
            </a:pPr>
            <a:r>
              <a:rPr lang="ru-RU" dirty="0" smtClean="0"/>
              <a:t>ЖИТЕЛИ ДРЕВНЕРУССКОГО ГОСУДАРСТВА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52413" y="1071563"/>
            <a:ext cx="8639175" cy="5470525"/>
          </a:xfrm>
          <a:prstGeom prst="rect">
            <a:avLst/>
          </a:prstGeom>
          <a:noFill/>
          <a:ln w="9525">
            <a:solidFill>
              <a:schemeClr val="tx1"/>
            </a:solidFill>
            <a:miter lim="800000"/>
            <a:headEnd/>
            <a:tailEnd/>
          </a:ln>
        </p:spPr>
      </p:pic>
      <p:pic>
        <p:nvPicPr>
          <p:cNvPr id="3277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1771938"/>
            <a:ext cx="8640000" cy="3288923"/>
          </a:xfrm>
          <a:prstGeom prst="roundRect">
            <a:avLst>
              <a:gd name="adj" fmla="val 10887"/>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Необходимый уровень. </a:t>
            </a:r>
            <a:r>
              <a:rPr lang="ru-RU" sz="2800">
                <a:latin typeface="Comic Sans MS" pitchFamily="66" charset="0"/>
              </a:rPr>
              <a:t>Подпиши названия общественных слоёв Руси.</a:t>
            </a:r>
            <a:endParaRPr lang="ru-RU" sz="2800" b="1">
              <a:solidFill>
                <a:srgbClr val="0070C0"/>
              </a:solidFill>
              <a:latin typeface="Comic Sans MS" pitchFamily="66" charset="0"/>
            </a:endParaRPr>
          </a:p>
          <a:p>
            <a:pPr indent="3651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Закрась красным цветом те слои, которые можно считать</a:t>
            </a:r>
            <a:r>
              <a:rPr lang="ru-RU" sz="2800"/>
              <a:t> </a:t>
            </a:r>
            <a:r>
              <a:rPr lang="ru-RU" sz="2800">
                <a:latin typeface="Comic Sans MS" pitchFamily="66" charset="0"/>
              </a:rPr>
              <a:t>феодалами, а зелёным цветом тех, кого можно считать зависимыми крестьянами. Объясни  свой выбор.</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ГОСПОДА И ХОЛОПЫ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55526"/>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Выдели в тексте порядки Руси, похожие на феодальные порядки Западной Европы.</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ГОСПОДА И ХОЛОПЫ</a:t>
            </a:r>
            <a:endParaRPr lang="ru-RU" dirty="0"/>
          </a:p>
        </p:txBody>
      </p:sp>
      <p:pic>
        <p:nvPicPr>
          <p:cNvPr id="34822" name="Picture 4"/>
          <p:cNvPicPr>
            <a:picLocks noChangeAspect="1" noChangeArrowheads="1"/>
          </p:cNvPicPr>
          <p:nvPr/>
        </p:nvPicPr>
        <p:blipFill>
          <a:blip r:embed="rId5"/>
          <a:srcRect b="-2"/>
          <a:stretch>
            <a:fillRect/>
          </a:stretch>
        </p:blipFill>
        <p:spPr bwMode="auto">
          <a:xfrm>
            <a:off x="4573588" y="2781300"/>
            <a:ext cx="4319587" cy="2944813"/>
          </a:xfrm>
          <a:prstGeom prst="rect">
            <a:avLst/>
          </a:prstGeom>
          <a:noFill/>
          <a:ln w="9525">
            <a:solidFill>
              <a:schemeClr val="tx1"/>
            </a:solidFill>
            <a:miter lim="800000"/>
            <a:headEnd/>
            <a:tailEnd/>
          </a:ln>
        </p:spPr>
      </p:pic>
      <p:pic>
        <p:nvPicPr>
          <p:cNvPr id="34823" name="Picture 6"/>
          <p:cNvPicPr>
            <a:picLocks noChangeAspect="1" noChangeArrowheads="1"/>
          </p:cNvPicPr>
          <p:nvPr/>
        </p:nvPicPr>
        <p:blipFill>
          <a:blip r:embed="rId6"/>
          <a:srcRect/>
          <a:stretch>
            <a:fillRect/>
          </a:stretch>
        </p:blipFill>
        <p:spPr bwMode="auto">
          <a:xfrm>
            <a:off x="252413" y="2781300"/>
            <a:ext cx="4319587" cy="2944813"/>
          </a:xfrm>
          <a:prstGeom prst="rect">
            <a:avLst/>
          </a:prstGeom>
          <a:noFill/>
          <a:ln w="9525">
            <a:solidFill>
              <a:schemeClr val="tx1"/>
            </a:solidFill>
            <a:miter lim="800000"/>
            <a:headEnd/>
            <a:tailEnd/>
          </a:ln>
        </p:spPr>
      </p:pic>
      <p:sp>
        <p:nvSpPr>
          <p:cNvPr id="7" name="Скругленный прямоугольник 6"/>
          <p:cNvSpPr/>
          <p:nvPr/>
        </p:nvSpPr>
        <p:spPr>
          <a:xfrm>
            <a:off x="900073" y="5938654"/>
            <a:ext cx="3023855" cy="510778"/>
          </a:xfrm>
          <a:prstGeom prst="roundRect">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txBody>
          <a:bodyPr>
            <a:spAutoFit/>
          </a:bodyPr>
          <a:lstStyle/>
          <a:p>
            <a:pPr algn="ctr" fontAlgn="auto">
              <a:spcBef>
                <a:spcPts val="0"/>
              </a:spcBef>
              <a:spcAft>
                <a:spcPts val="0"/>
              </a:spcAft>
              <a:defRPr/>
            </a:pPr>
            <a:r>
              <a:rPr lang="ru-RU" sz="2400" dirty="0">
                <a:latin typeface="+mn-lt"/>
              </a:rPr>
              <a:t>Западная Европа</a:t>
            </a:r>
            <a:endParaRPr lang="ru-RU" sz="2400" dirty="0">
              <a:latin typeface="+mn-lt"/>
            </a:endParaRPr>
          </a:p>
        </p:txBody>
      </p:sp>
      <p:sp>
        <p:nvSpPr>
          <p:cNvPr id="10" name="Скругленный прямоугольник 9"/>
          <p:cNvSpPr/>
          <p:nvPr/>
        </p:nvSpPr>
        <p:spPr>
          <a:xfrm>
            <a:off x="5220072" y="5938654"/>
            <a:ext cx="3023855" cy="510778"/>
          </a:xfrm>
          <a:prstGeom prst="roundRect">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txBody>
          <a:bodyPr>
            <a:spAutoFit/>
          </a:bodyPr>
          <a:lstStyle/>
          <a:p>
            <a:pPr algn="ctr" fontAlgn="auto">
              <a:spcBef>
                <a:spcPts val="0"/>
              </a:spcBef>
              <a:spcAft>
                <a:spcPts val="0"/>
              </a:spcAft>
              <a:defRPr/>
            </a:pPr>
            <a:r>
              <a:rPr lang="ru-RU" sz="2400" dirty="0">
                <a:latin typeface="+mn-lt"/>
              </a:rPr>
              <a:t>Древняя Русь</a:t>
            </a:r>
            <a:endParaRPr lang="ru-RU" sz="24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3"/>
          <a:srcRect/>
          <a:stretch>
            <a:fillRect/>
          </a:stretch>
        </p:blipFill>
        <p:spPr bwMode="auto">
          <a:xfrm>
            <a:off x="252413" y="1581150"/>
            <a:ext cx="4032250" cy="5146675"/>
          </a:xfrm>
          <a:prstGeom prst="rect">
            <a:avLst/>
          </a:prstGeom>
          <a:noFill/>
          <a:ln w="9525">
            <a:solidFill>
              <a:schemeClr val="tx1"/>
            </a:solidFill>
            <a:miter lim="800000"/>
            <a:headEnd/>
            <a:tailEnd/>
          </a:ln>
        </p:spPr>
      </p:pic>
      <p:sp>
        <p:nvSpPr>
          <p:cNvPr id="9" name="Скругленный прямоугольник 8"/>
          <p:cNvSpPr/>
          <p:nvPr/>
        </p:nvSpPr>
        <p:spPr>
          <a:xfrm>
            <a:off x="252000" y="980728"/>
            <a:ext cx="8640000" cy="1269980"/>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solidFill>
                  <a:srgbClr val="0070C0"/>
                </a:solidFill>
                <a:latin typeface="Comic Sans MS" pitchFamily="66" charset="0"/>
              </a:rPr>
              <a:t> </a:t>
            </a:r>
            <a:r>
              <a:rPr lang="ru-RU" sz="2400">
                <a:latin typeface="Comic Sans MS" pitchFamily="66" charset="0"/>
              </a:rPr>
              <a:t>Справедливо ли называли Русь в </a:t>
            </a:r>
            <a:r>
              <a:rPr lang="en-US" sz="2400">
                <a:latin typeface="Comic Sans MS" pitchFamily="66" charset="0"/>
              </a:rPr>
              <a:t>XI</a:t>
            </a:r>
            <a:r>
              <a:rPr lang="ru-RU" sz="2400">
                <a:latin typeface="Comic Sans MS" pitchFamily="66" charset="0"/>
              </a:rPr>
              <a:t> веке страной  городов? Какую роль играл город в жизни средневекового русского человека?</a:t>
            </a:r>
          </a:p>
        </p:txBody>
      </p:sp>
      <p:pic>
        <p:nvPicPr>
          <p:cNvPr id="3686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РУСЬ – «СТРАНА ГОРОДОВ»</a:t>
            </a:r>
            <a:endParaRPr lang="ru-RU" dirty="0"/>
          </a:p>
        </p:txBody>
      </p:sp>
      <p:sp>
        <p:nvSpPr>
          <p:cNvPr id="2" name="Прямоугольник 1"/>
          <p:cNvSpPr/>
          <p:nvPr/>
        </p:nvSpPr>
        <p:spPr>
          <a:xfrm>
            <a:off x="4572000" y="2376488"/>
            <a:ext cx="4319588" cy="4306887"/>
          </a:xfrm>
          <a:prstGeom prst="rect">
            <a:avLst/>
          </a:prstGeom>
          <a:solidFill>
            <a:schemeClr val="accent4">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a:t>
            </a:r>
          </a:p>
          <a:p>
            <a:pPr algn="ctr" fontAlgn="auto">
              <a:spcBef>
                <a:spcPts val="0"/>
              </a:spcBef>
              <a:spcAft>
                <a:spcPts val="0"/>
              </a:spcAft>
              <a:defRPr/>
            </a:pPr>
            <a:r>
              <a:rPr lang="ru-RU" sz="2800" dirty="0"/>
              <a:t>____________________________________</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800">
                <a:latin typeface="Comic Sans MS" pitchFamily="66" charset="0"/>
              </a:rPr>
              <a:t>С помощью учебника перечисли доказательства развития</a:t>
            </a:r>
            <a:r>
              <a:rPr lang="ru-RU" sz="2800"/>
              <a:t> </a:t>
            </a:r>
            <a:r>
              <a:rPr lang="ru-RU" sz="2800">
                <a:latin typeface="Comic Sans MS" pitchFamily="66" charset="0"/>
              </a:rPr>
              <a:t>ремесла и торговли на Руси в XI веке.</a:t>
            </a:r>
            <a:endParaRPr lang="ru-RU" sz="2600">
              <a:latin typeface="Comic Sans MS" pitchFamily="66" charset="0"/>
            </a:endParaRPr>
          </a:p>
        </p:txBody>
      </p:sp>
      <p:pic>
        <p:nvPicPr>
          <p:cNvPr id="3891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РУСЬ – «СТРАНА ГОРОДОВ»</a:t>
            </a:r>
            <a:endParaRPr lang="ru-RU" dirty="0"/>
          </a:p>
        </p:txBody>
      </p:sp>
      <p:pic>
        <p:nvPicPr>
          <p:cNvPr id="5" name="Picture 3"/>
          <p:cNvPicPr>
            <a:picLocks noChangeAspect="1" noChangeArrowheads="1"/>
          </p:cNvPicPr>
          <p:nvPr/>
        </p:nvPicPr>
        <p:blipFill>
          <a:blip r:embed="rId5">
            <a:extLst>
              <a:ext uri="{28A0092B-C50C-407E-A947-70E740481C1C}"/>
            </a:extLst>
          </a:blip>
          <a:srcRect/>
          <a:stretch>
            <a:fillRect/>
          </a:stretch>
        </p:blipFill>
        <p:spPr bwMode="auto">
          <a:xfrm>
            <a:off x="252000" y="2592000"/>
            <a:ext cx="8640000" cy="3690304"/>
          </a:xfrm>
          <a:prstGeom prst="roundRect">
            <a:avLst>
              <a:gd name="adj" fmla="val 840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Скругленный прямоугольник 1"/>
          <p:cNvSpPr/>
          <p:nvPr/>
        </p:nvSpPr>
        <p:spPr>
          <a:xfrm>
            <a:off x="1570038" y="6372225"/>
            <a:ext cx="5954712" cy="442913"/>
          </a:xfrm>
          <a:prstGeom prst="round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sz="2000" dirty="0">
                <a:latin typeface="+mn-lt"/>
              </a:rPr>
              <a:t>Новгород в </a:t>
            </a:r>
            <a:r>
              <a:rPr lang="sq-AL" sz="2000" dirty="0">
                <a:latin typeface="+mn-lt"/>
              </a:rPr>
              <a:t>XI </a:t>
            </a:r>
            <a:r>
              <a:rPr lang="ru-RU" sz="2000" dirty="0">
                <a:latin typeface="+mn-lt"/>
              </a:rPr>
              <a:t>в</a:t>
            </a:r>
            <a:r>
              <a:rPr lang="ru-RU" sz="2000" dirty="0">
                <a:latin typeface="+mn-lt"/>
              </a:rPr>
              <a:t>. </a:t>
            </a:r>
            <a:r>
              <a:rPr lang="ru-RU" sz="2000" i="1" dirty="0">
                <a:latin typeface="+mn-lt"/>
              </a:rPr>
              <a:t>Реконструкция Г. Борисевича</a:t>
            </a:r>
            <a:endParaRPr lang="ru-RU" sz="20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XI веке в процессе развития цивилизации на Руси</a:t>
            </a:r>
          </a:p>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сформировалась древнерусская народность и сложились</a:t>
            </a:r>
          </a:p>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характерные для Средневековья общественные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слои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096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1210"/>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600">
                <a:latin typeface="Comic Sans MS" pitchFamily="66" charset="0"/>
              </a:rPr>
              <a:t>	Какими были обычаи </a:t>
            </a:r>
            <a:r>
              <a:rPr lang="en-US" sz="2600">
                <a:latin typeface="Comic Sans MS" pitchFamily="66" charset="0"/>
              </a:rPr>
              <a:t>XI</a:t>
            </a:r>
            <a:r>
              <a:rPr lang="ru-RU" sz="2600">
                <a:latin typeface="Comic Sans MS" pitchFamily="66" charset="0"/>
              </a:rPr>
              <a:t> века, что тебе кажется справедливым, с точки зрения современного человека, а что нет?</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3046" name="Group 38"/>
          <p:cNvGraphicFramePr>
            <a:graphicFrameLocks noGrp="1"/>
          </p:cNvGraphicFramePr>
          <p:nvPr/>
        </p:nvGraphicFramePr>
        <p:xfrm>
          <a:off x="107950" y="2636838"/>
          <a:ext cx="8928100" cy="3467100"/>
        </p:xfrm>
        <a:graphic>
          <a:graphicData uri="http://schemas.openxmlformats.org/drawingml/2006/table">
            <a:tbl>
              <a:tblPr/>
              <a:tblGrid>
                <a:gridCol w="2087563"/>
                <a:gridCol w="3529012"/>
                <a:gridCol w="33115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справедливым было то</a:t>
                      </a:r>
                      <a:r>
                        <a:rPr kumimoji="0" lang="ru-RU" sz="2400" b="0" i="0" u="none" strike="noStrike" cap="none" normalizeH="0" baseline="0" smtClean="0">
                          <a:ln>
                            <a:noFill/>
                          </a:ln>
                          <a:solidFill>
                            <a:schemeClr val="tx1"/>
                          </a:solidFill>
                          <a:effectLst/>
                          <a:latin typeface="Arial" charset="0"/>
                        </a:rPr>
                        <a:t>,</a:t>
                      </a:r>
                      <a:r>
                        <a:rPr kumimoji="0" lang="ru-RU" sz="2400" b="0" i="0" u="none" strike="noStrike" cap="none" normalizeH="0" baseline="0" smtClean="0">
                          <a:ln>
                            <a:noFill/>
                          </a:ln>
                          <a:solidFill>
                            <a:schemeClr val="tx1"/>
                          </a:solidFill>
                          <a:effectLst/>
                          <a:latin typeface="Comic Sans MS" pitchFamily="66" charset="0"/>
                        </a:rPr>
                        <a:t> что 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a:t>
                      </a:r>
                      <a:r>
                        <a:rPr kumimoji="0" lang="ru-RU"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несправедливым было то</a:t>
                      </a:r>
                      <a:r>
                        <a:rPr kumimoji="0" lang="ru-RU" sz="2400" b="0" i="0" u="none" strike="noStrike" cap="none" normalizeH="0" baseline="0" smtClean="0">
                          <a:ln>
                            <a:noFill/>
                          </a:ln>
                          <a:solidFill>
                            <a:schemeClr val="tx1"/>
                          </a:solidFill>
                          <a:effectLst/>
                          <a:latin typeface="Arial" charset="0"/>
                        </a:rPr>
                        <a:t>,</a:t>
                      </a:r>
                      <a:r>
                        <a:rPr kumimoji="0" lang="ru-RU" sz="2400" b="0" i="0" u="none" strike="noStrike" cap="none" normalizeH="0" baseline="0" smtClean="0">
                          <a:ln>
                            <a:noFill/>
                          </a:ln>
                          <a:solidFill>
                            <a:schemeClr val="tx1"/>
                          </a:solidFill>
                          <a:effectLst/>
                          <a:latin typeface="Comic Sans MS" pitchFamily="66" charset="0"/>
                        </a:rPr>
                        <a:t> </a:t>
                      </a:r>
                      <a:r>
                        <a:rPr kumimoji="0" lang="ru-RU" sz="2400" b="0" i="0" u="none" strike="noStrike" cap="none" normalizeH="0" baseline="0" smtClean="0">
                          <a:ln>
                            <a:noFill/>
                          </a:ln>
                          <a:solidFill>
                            <a:schemeClr val="tx1"/>
                          </a:solidFill>
                          <a:effectLst/>
                          <a:latin typeface="Arial" charset="0"/>
                        </a:rPr>
                        <a:t>ч</a:t>
                      </a:r>
                      <a:r>
                        <a:rPr kumimoji="0" lang="ru-RU" sz="2400" b="0" i="0" u="none" strike="noStrike" cap="none" normalizeH="0" baseline="0" smtClean="0">
                          <a:ln>
                            <a:noFill/>
                          </a:ln>
                          <a:solidFill>
                            <a:schemeClr val="tx1"/>
                          </a:solidFill>
                          <a:effectLst/>
                          <a:latin typeface="Comic Sans MS" pitchFamily="66" charset="0"/>
                        </a:rPr>
                        <a:t>то______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a:t>
                      </a:r>
                      <a:r>
                        <a:rPr kumimoji="0" lang="ru-RU"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a:t>
                      </a:r>
                      <a:br>
                        <a:rPr kumimoji="0" lang="ru-RU" sz="2400" b="0" i="0" u="none" strike="noStrike" cap="none" normalizeH="0" baseline="0" smtClean="0">
                          <a:ln>
                            <a:noFill/>
                          </a:ln>
                          <a:solidFill>
                            <a:schemeClr val="tx1"/>
                          </a:solidFill>
                          <a:effectLst/>
                          <a:latin typeface="Comic Sans MS" pitchFamily="66" charset="0"/>
                        </a:rPr>
                      </a:b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7" name="Овал 6"/>
          <p:cNvSpPr>
            <a:spLocks noChangeAspect="1"/>
          </p:cNvSpPr>
          <p:nvPr/>
        </p:nvSpPr>
        <p:spPr>
          <a:xfrm>
            <a:off x="827584" y="1124744"/>
            <a:ext cx="252000" cy="252000"/>
          </a:xfrm>
          <a:prstGeom prst="ellipse">
            <a:avLst/>
          </a:pr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600">
                <a:latin typeface="Comic Sans MS" pitchFamily="66" charset="0"/>
              </a:rPr>
              <a:t>	Перед вами слова, обозначающие представителей различных социальных слоёв на Руси в </a:t>
            </a:r>
            <a:r>
              <a:rPr lang="en-US" sz="2600">
                <a:latin typeface="Comic Sans MS" pitchFamily="66" charset="0"/>
              </a:rPr>
              <a:t>XI</a:t>
            </a:r>
            <a:r>
              <a:rPr lang="ru-RU" sz="2600">
                <a:latin typeface="Comic Sans MS" pitchFamily="66" charset="0"/>
              </a:rPr>
              <a:t> веке. Расположите их в соответствии со значимостью их общественного положения.</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6" name="Овал 5"/>
          <p:cNvSpPr>
            <a:spLocks noChangeAspect="1"/>
          </p:cNvSpPr>
          <p:nvPr/>
        </p:nvSpPr>
        <p:spPr>
          <a:xfrm>
            <a:off x="828000" y="112645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sp>
        <p:nvSpPr>
          <p:cNvPr id="9" name="Скругленный прямоугольник 8"/>
          <p:cNvSpPr/>
          <p:nvPr/>
        </p:nvSpPr>
        <p:spPr>
          <a:xfrm>
            <a:off x="261275" y="2916000"/>
            <a:ext cx="3590645" cy="3816000"/>
          </a:xfrm>
          <a:prstGeom prst="roundRect">
            <a:avLst>
              <a:gd name="adj" fmla="val 9017"/>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27075" indent="-373063">
              <a:buFont typeface="Comic Sans MS" pitchFamily="66" charset="0"/>
              <a:buAutoNum type="arabicPeriod"/>
            </a:pPr>
            <a:r>
              <a:rPr lang="ru-RU" sz="2600">
                <a:solidFill>
                  <a:srgbClr val="800000"/>
                </a:solidFill>
              </a:rPr>
              <a:t>Боярин </a:t>
            </a:r>
          </a:p>
          <a:p>
            <a:pPr marL="727075" indent="-373063">
              <a:buFont typeface="Comic Sans MS" pitchFamily="66" charset="0"/>
              <a:buAutoNum type="arabicPeriod"/>
            </a:pPr>
            <a:r>
              <a:rPr lang="ru-RU" sz="2600">
                <a:solidFill>
                  <a:srgbClr val="800000"/>
                </a:solidFill>
              </a:rPr>
              <a:t>Смерд  </a:t>
            </a:r>
          </a:p>
          <a:p>
            <a:pPr marL="727075" indent="-373063">
              <a:buFont typeface="Comic Sans MS" pitchFamily="66" charset="0"/>
              <a:buAutoNum type="arabicPeriod"/>
            </a:pPr>
            <a:r>
              <a:rPr lang="ru-RU" sz="2600">
                <a:solidFill>
                  <a:srgbClr val="800000"/>
                </a:solidFill>
              </a:rPr>
              <a:t>Горожанин </a:t>
            </a:r>
          </a:p>
          <a:p>
            <a:pPr marL="727075" indent="-373063">
              <a:buFont typeface="Comic Sans MS" pitchFamily="66" charset="0"/>
              <a:buAutoNum type="arabicPeriod"/>
            </a:pPr>
            <a:r>
              <a:rPr lang="ru-RU" sz="2600">
                <a:solidFill>
                  <a:srgbClr val="800000"/>
                </a:solidFill>
              </a:rPr>
              <a:t>Дружинник  </a:t>
            </a:r>
          </a:p>
          <a:p>
            <a:pPr marL="727075" indent="-373063">
              <a:buFont typeface="Comic Sans MS" pitchFamily="66" charset="0"/>
              <a:buAutoNum type="arabicPeriod"/>
            </a:pPr>
            <a:r>
              <a:rPr lang="ru-RU" sz="2600">
                <a:solidFill>
                  <a:srgbClr val="800000"/>
                </a:solidFill>
              </a:rPr>
              <a:t>Рядович </a:t>
            </a:r>
          </a:p>
          <a:p>
            <a:pPr marL="727075" indent="-373063">
              <a:buFont typeface="Comic Sans MS" pitchFamily="66" charset="0"/>
              <a:buAutoNum type="arabicPeriod"/>
            </a:pPr>
            <a:r>
              <a:rPr lang="ru-RU" sz="2600">
                <a:solidFill>
                  <a:srgbClr val="800000"/>
                </a:solidFill>
              </a:rPr>
              <a:t>Монах </a:t>
            </a:r>
          </a:p>
          <a:p>
            <a:pPr marL="727075" indent="-373063">
              <a:buFont typeface="Comic Sans MS" pitchFamily="66" charset="0"/>
              <a:buAutoNum type="arabicPeriod"/>
            </a:pPr>
            <a:r>
              <a:rPr lang="ru-RU" sz="2600">
                <a:solidFill>
                  <a:srgbClr val="800000"/>
                </a:solidFill>
              </a:rPr>
              <a:t>Закуп </a:t>
            </a:r>
          </a:p>
          <a:p>
            <a:pPr marL="727075" indent="-373063">
              <a:buFont typeface="Comic Sans MS" pitchFamily="66" charset="0"/>
              <a:buAutoNum type="arabicPeriod"/>
            </a:pPr>
            <a:r>
              <a:rPr lang="ru-RU" sz="2600">
                <a:solidFill>
                  <a:srgbClr val="800000"/>
                </a:solidFill>
              </a:rPr>
              <a:t>Князь </a:t>
            </a:r>
          </a:p>
          <a:p>
            <a:pPr marL="727075" indent="-373063">
              <a:buFont typeface="Comic Sans MS" pitchFamily="66" charset="0"/>
              <a:buAutoNum type="arabicPeriod"/>
            </a:pPr>
            <a:r>
              <a:rPr lang="ru-RU" sz="2600">
                <a:solidFill>
                  <a:srgbClr val="800000"/>
                </a:solidFill>
              </a:rPr>
              <a:t>Холоп  </a:t>
            </a:r>
          </a:p>
        </p:txBody>
      </p:sp>
      <p:sp>
        <p:nvSpPr>
          <p:cNvPr id="18" name="Скругленный прямоугольник 17"/>
          <p:cNvSpPr/>
          <p:nvPr/>
        </p:nvSpPr>
        <p:spPr>
          <a:xfrm>
            <a:off x="5301355" y="2916000"/>
            <a:ext cx="3590645" cy="3816000"/>
          </a:xfrm>
          <a:prstGeom prst="roundRect">
            <a:avLst>
              <a:gd name="adj" fmla="val 9017"/>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a:p>
            <a:pPr marL="727075" indent="-373063">
              <a:buFont typeface="Comic Sans MS" pitchFamily="66" charset="0"/>
              <a:buAutoNum type="arabicPeriod"/>
            </a:pPr>
            <a:r>
              <a:rPr lang="en-US" sz="2600">
                <a:solidFill>
                  <a:srgbClr val="800000"/>
                </a:solidFill>
              </a:rPr>
              <a:t>..</a:t>
            </a:r>
            <a:r>
              <a:rPr lang="ru-RU" sz="2600">
                <a:solidFill>
                  <a:srgbClr val="8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5806800"/>
            <a:ext cx="8640000" cy="954000"/>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500" dirty="0">
                <a:latin typeface="+mn-lt"/>
              </a:rPr>
              <a:t>	Сравни эти справочные сведения с </a:t>
            </a:r>
            <a:r>
              <a:rPr lang="ru-RU" sz="2500" dirty="0">
                <a:latin typeface="+mn-lt"/>
              </a:rPr>
              <a:t>ответом на предыдущий вопрос</a:t>
            </a:r>
            <a:endParaRPr lang="ru-RU" sz="2500" dirty="0">
              <a:latin typeface="+mn-lt"/>
            </a:endParaRPr>
          </a:p>
        </p:txBody>
      </p:sp>
      <p:sp>
        <p:nvSpPr>
          <p:cNvPr id="6" name="Скругленный прямоугольник 5"/>
          <p:cNvSpPr/>
          <p:nvPr/>
        </p:nvSpPr>
        <p:spPr>
          <a:xfrm>
            <a:off x="252000" y="5806162"/>
            <a:ext cx="8640000" cy="953453"/>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500" dirty="0">
                <a:latin typeface="+mn-lt"/>
              </a:rPr>
              <a:t>	Найди в тексте описания признаков цивилизации.</a:t>
            </a:r>
          </a:p>
        </p:txBody>
      </p:sp>
      <p:sp>
        <p:nvSpPr>
          <p:cNvPr id="2" name="Объект 1"/>
          <p:cNvSpPr>
            <a:spLocks noGrp="1"/>
          </p:cNvSpPr>
          <p:nvPr>
            <p:ph sz="half" idx="1"/>
          </p:nvPr>
        </p:nvSpPr>
        <p:spPr>
          <a:xfrm>
            <a:off x="252413" y="981075"/>
            <a:ext cx="3598862" cy="4716463"/>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1400" i="1" smtClean="0"/>
              <a:t>Из летописи о мятеже в Новгороде в 1071 году</a:t>
            </a:r>
          </a:p>
          <a:p>
            <a:pPr marL="88900" indent="358775" algn="ctr">
              <a:spcBef>
                <a:spcPct val="0"/>
              </a:spcBef>
              <a:buFont typeface="Comic Sans MS" pitchFamily="66" charset="0"/>
              <a:buNone/>
            </a:pPr>
            <a:endParaRPr lang="ru-RU" sz="1400" i="1" smtClean="0"/>
          </a:p>
          <a:p>
            <a:pPr marL="88900" indent="358775">
              <a:spcBef>
                <a:spcPct val="0"/>
              </a:spcBef>
              <a:buFont typeface="Comic Sans MS" pitchFamily="66" charset="0"/>
              <a:buNone/>
            </a:pPr>
            <a:r>
              <a:rPr lang="ru-RU" sz="1400" smtClean="0"/>
              <a:t>«При князе Глебе в Новгороде явился волхв. Он разговаривал с людьми, притворяясь Богом, и многих обманул, чуть не весь город, разглагольствуя, будто знает наперёд всё, что произойдёт, и, ругая веру христианскую, он говорил, что перейдёт Волхов на глазах у всех. Епископ же с крестом в руках и в облачении вышел и сказал: "Кто хочет веровать волхву, пусть идёт за ним, кто же истинно верует, тот пусть к кресту идёт". И люди разделились надвое. Князь Глеб и дружина его пошли и встали за епископа, а люди все пошли и встали за волхвом. И начался мятеж великий в людях…»</a:t>
            </a:r>
          </a:p>
        </p:txBody>
      </p:sp>
      <p:sp>
        <p:nvSpPr>
          <p:cNvPr id="7" name="Объект 6"/>
          <p:cNvSpPr>
            <a:spLocks noGrp="1"/>
          </p:cNvSpPr>
          <p:nvPr>
            <p:ph sz="half" idx="2"/>
          </p:nvPr>
        </p:nvSpPr>
        <p:spPr>
          <a:xfrm>
            <a:off x="5292725" y="981075"/>
            <a:ext cx="3598863" cy="4716463"/>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2200" i="1" smtClean="0"/>
              <a:t>Справочные сведения</a:t>
            </a:r>
          </a:p>
          <a:p>
            <a:pPr marL="82550" indent="282575">
              <a:spcBef>
                <a:spcPct val="0"/>
              </a:spcBef>
              <a:buFont typeface="Comic Sans MS" pitchFamily="66" charset="0"/>
              <a:buNone/>
            </a:pPr>
            <a:r>
              <a:rPr lang="ru-RU" sz="2200" smtClean="0"/>
              <a:t>В XI веке в столице Византийской империи многие говорили о Руси как о стране «северных варваров». Некоторые греки-священники отказывались ехать епископами к этим, по их мнению, «диким людям».</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4000" y="981075"/>
            <a:ext cx="8640763" cy="4714875"/>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800" i="1">
                <a:latin typeface="Comic Sans MS" pitchFamily="66" charset="0"/>
              </a:rPr>
              <a:t>Справочные сведения</a:t>
            </a:r>
          </a:p>
          <a:p>
            <a:pPr marL="82550" indent="282575">
              <a:buFont typeface="Comic Sans MS" pitchFamily="66" charset="0"/>
              <a:buNone/>
            </a:pPr>
            <a:endParaRPr lang="ru-RU" sz="2800" i="1">
              <a:latin typeface="Comic Sans MS" pitchFamily="66" charset="0"/>
            </a:endParaRPr>
          </a:p>
          <a:p>
            <a:pPr marL="82550" indent="282575">
              <a:buFont typeface="Comic Sans MS" pitchFamily="66" charset="0"/>
              <a:buNone/>
            </a:pPr>
            <a:r>
              <a:rPr lang="ru-RU" sz="2800">
                <a:latin typeface="Comic Sans MS" pitchFamily="66" charset="0"/>
              </a:rPr>
              <a:t>В XI веке в столице Византийской империи многие говорили о Руси как о стране «северных варваров». Некоторые греки-священники отказывались ехать епископами к этим, по их мнению, «диким людям».</a:t>
            </a:r>
          </a:p>
        </p:txBody>
      </p:sp>
      <p:sp>
        <p:nvSpPr>
          <p:cNvPr id="12" name="Объект 1"/>
          <p:cNvSpPr>
            <a:spLocks/>
          </p:cNvSpPr>
          <p:nvPr/>
        </p:nvSpPr>
        <p:spPr bwMode="auto">
          <a:xfrm>
            <a:off x="250825" y="981075"/>
            <a:ext cx="8639175" cy="4714875"/>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300" i="1">
                <a:latin typeface="Comic Sans MS" pitchFamily="66" charset="0"/>
              </a:rPr>
              <a:t>Из летописи о мятеже в Новгороде в 1071 году</a:t>
            </a:r>
          </a:p>
          <a:p>
            <a:pPr marL="88900">
              <a:buFont typeface="Comic Sans MS" pitchFamily="66" charset="0"/>
              <a:buNone/>
            </a:pPr>
            <a:r>
              <a:rPr lang="ru-RU" sz="2300">
                <a:latin typeface="Comic Sans MS" pitchFamily="66" charset="0"/>
              </a:rPr>
              <a:t>«При князе Глебе в Новгороде явился волхв. Он разговаривал с людьми, притворяясь Богом, и многих обманул, чуть не весь город, разглагольствуя, будто знает наперёд всё, что произойдёт, и, ругая веру христианскую, он говорил, что перейдёт Волхов на глазах у всех. Епископ же с крестом в руках и в облачении вышел и сказал: "Кто хочет веровать волхву, пусть идёт за ним, кто же истинно верует, тот пусть к кресту идёт". И люди разделились надвое. Князь Глеб и дружина его пошли и встали за епископа, а люди все пошли и встали за волхвом. И начался мятеж великий в людях…»</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940890"/>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РУСЬ XI ВЕКА – СТРАНА ЦИВИЛИЗОВАННАЯ ИЛИ НЕТ?</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64669" y="980728"/>
            <a:ext cx="8627811" cy="2833033"/>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Вспомни и запиши в таблицу признаки цивилизации как ступени развития общества. Поставь знак «+» рядом с теми, которые, на твой взгляд, сформировались на Руси к концу X века.</a:t>
            </a:r>
          </a:p>
          <a:p>
            <a:pPr indent="357188"/>
            <a:r>
              <a:rPr lang="ru-RU" sz="2400" b="1">
                <a:solidFill>
                  <a:srgbClr val="0070C0"/>
                </a:solidFill>
                <a:latin typeface="Comic Sans MS" pitchFamily="66" charset="0"/>
              </a:rPr>
              <a:t>Повышенный уровень.</a:t>
            </a:r>
            <a:r>
              <a:rPr lang="ru-RU" sz="2400">
                <a:solidFill>
                  <a:srgbClr val="0070C0"/>
                </a:solidFill>
                <a:latin typeface="Comic Sans MS" pitchFamily="66" charset="0"/>
              </a:rPr>
              <a:t> </a:t>
            </a:r>
            <a:r>
              <a:rPr lang="ru-RU" sz="2400">
                <a:latin typeface="Comic Sans MS" pitchFamily="66" charset="0"/>
              </a:rPr>
              <a:t>Впиши во вторую колонку факты, которые говорят о появлении</a:t>
            </a:r>
            <a:r>
              <a:rPr lang="ru-RU" sz="2400"/>
              <a:t> </a:t>
            </a:r>
            <a:r>
              <a:rPr lang="ru-RU" sz="2400">
                <a:latin typeface="Comic Sans MS" pitchFamily="66" charset="0"/>
              </a:rPr>
              <a:t>этого признака на Руси к XI веку.</a:t>
            </a:r>
          </a:p>
        </p:txBody>
      </p:sp>
      <p:graphicFrame>
        <p:nvGraphicFramePr>
          <p:cNvPr id="3" name="Таблица 2"/>
          <p:cNvGraphicFramePr>
            <a:graphicFrameLocks noGrp="1"/>
          </p:cNvGraphicFramePr>
          <p:nvPr/>
        </p:nvGraphicFramePr>
        <p:xfrm>
          <a:off x="252413" y="3933825"/>
          <a:ext cx="8640762" cy="2833688"/>
        </p:xfrm>
        <a:graphic>
          <a:graphicData uri="http://schemas.openxmlformats.org/drawingml/2006/table">
            <a:tbl>
              <a:tblPr firstRow="1" bandRow="1">
                <a:tableStyleId>{5C22544A-7EE6-4342-B048-85BDC9FD1C3A}</a:tableStyleId>
              </a:tblPr>
              <a:tblGrid>
                <a:gridCol w="2591810"/>
                <a:gridCol w="6048672"/>
              </a:tblGrid>
              <a:tr h="814872">
                <a:tc>
                  <a:txBody>
                    <a:bodyPr/>
                    <a:lstStyle/>
                    <a:p>
                      <a:r>
                        <a:rPr lang="ru-RU" sz="2600" dirty="0" smtClean="0"/>
                        <a:t>Признаки цивилизации</a:t>
                      </a:r>
                      <a:endParaRPr lang="ru-RU" sz="2600" dirty="0"/>
                    </a:p>
                  </a:txBody>
                  <a:tcPr>
                    <a:solidFill>
                      <a:schemeClr val="accent5">
                        <a:lumMod val="20000"/>
                        <a:lumOff val="80000"/>
                      </a:schemeClr>
                    </a:solidFill>
                  </a:tcPr>
                </a:tc>
                <a:tc>
                  <a:txBody>
                    <a:bodyPr/>
                    <a:lstStyle/>
                    <a:p>
                      <a:pPr algn="l"/>
                      <a:r>
                        <a:rPr lang="ru-RU" sz="2600" dirty="0" smtClean="0"/>
                        <a:t>Факты, которые говорят о появлении этого признака на Руси</a:t>
                      </a:r>
                      <a:endParaRPr lang="ru-RU" sz="2600" dirty="0"/>
                    </a:p>
                  </a:txBody>
                  <a:tcPr>
                    <a:solidFill>
                      <a:schemeClr val="accent5">
                        <a:lumMod val="20000"/>
                        <a:lumOff val="80000"/>
                      </a:schemeClr>
                    </a:solidFill>
                  </a:tcPr>
                </a:tc>
              </a:tr>
              <a:tr h="480358">
                <a:tc>
                  <a:txBody>
                    <a:bodyPr/>
                    <a:lstStyle/>
                    <a:p>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480358">
                <a:tc>
                  <a:txBody>
                    <a:bodyPr/>
                    <a:lstStyle/>
                    <a:p>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480358">
                <a:tc>
                  <a:txBody>
                    <a:bodyPr/>
                    <a:lstStyle/>
                    <a:p>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480358">
                <a:tc>
                  <a:txBody>
                    <a:bodyPr/>
                    <a:lstStyle/>
                    <a:p>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bl>
          </a:graphicData>
        </a:graphic>
      </p:graphicFrame>
      <p:sp>
        <p:nvSpPr>
          <p:cNvPr id="2" name="Заголовок 1"/>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20505"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6" name="Group 38"/>
          <p:cNvGraphicFramePr>
            <a:graphicFrameLocks noGrp="1"/>
          </p:cNvGraphicFramePr>
          <p:nvPr/>
        </p:nvGraphicFramePr>
        <p:xfrm>
          <a:off x="252413" y="974725"/>
          <a:ext cx="8640762" cy="5819775"/>
        </p:xfrm>
        <a:graphic>
          <a:graphicData uri="http://schemas.openxmlformats.org/drawingml/2006/table">
            <a:tbl>
              <a:tblPr/>
              <a:tblGrid>
                <a:gridCol w="2016125"/>
                <a:gridCol w="719137"/>
                <a:gridCol w="5905500"/>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marL="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Общность людей, которых объединяют самоназвание, единый язык, особый образ жизни, обычаи.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Государство</a:t>
                      </a:r>
                    </a:p>
                  </a:txBody>
                  <a:tcPr marL="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Союз неродственных семей, которые живут в одном посёлке, совместно владеют землёй; но каждая семья ведёт своё хозяйство.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marL="72000" marR="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Условный собственник крупного земельного хозяйства, имеющий право на оброк и барщину зависимых от него крестьян.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Народ</a:t>
                      </a:r>
                    </a:p>
                  </a:txBody>
                  <a:tcPr marL="72000" marR="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какой-то определённой территории.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Соседская община</a:t>
                      </a:r>
                    </a:p>
                  </a:txBody>
                  <a:tcPr marL="72000" marR="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Общинник, живущий на земле господина и выполняющий повинности за право пользования наделом</a:t>
                      </a:r>
                      <a:r>
                        <a:rPr kumimoji="0" lang="ru-RU" sz="2100" b="0" i="0" u="none" strike="noStrike" cap="none" normalizeH="0" baseline="0" smtClean="0">
                          <a:ln>
                            <a:noFill/>
                          </a:ln>
                          <a:solidFill>
                            <a:srgbClr val="800000"/>
                          </a:solidFill>
                          <a:effectLst/>
                          <a:latin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212282" y="2545079"/>
            <a:ext cx="8640000" cy="200906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недостающие понятия.</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339975" y="1196975"/>
            <a:ext cx="611188"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2564"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2566"/>
                                        </p:tgtEl>
                                        <p:attrNameLst>
                                          <p:attrName>style.visibility</p:attrName>
                                        </p:attrNameLst>
                                      </p:cBhvr>
                                      <p:to>
                                        <p:strVal val="visible"/>
                                      </p:to>
                                    </p:set>
                                    <p:animEffect transition="in" filter="fade">
                                      <p:cBhvr>
                                        <p:cTn id="13" dur="1000"/>
                                        <p:tgtEl>
                                          <p:spTgt spid="2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Народ земли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Русской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Господа и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холопы</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252000" y="451411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Русь – «страна городов</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3" name="Group 29"/>
          <p:cNvGraphicFramePr>
            <a:graphicFrameLocks noGrp="1"/>
          </p:cNvGraphicFramePr>
          <p:nvPr/>
        </p:nvGraphicFramePr>
        <p:xfrm>
          <a:off x="250825" y="2565400"/>
          <a:ext cx="8640763" cy="3355975"/>
        </p:xfrm>
        <a:graphic>
          <a:graphicData uri="http://schemas.openxmlformats.org/drawingml/2006/table">
            <a:tbl>
              <a:tblPr/>
              <a:tblGrid>
                <a:gridCol w="2881313"/>
                <a:gridCol w="2879725"/>
                <a:gridCol w="28797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Родовые посёлки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sq-AL" sz="2600" b="0" i="0" u="none" strike="noStrike" cap="none" normalizeH="0" baseline="0" smtClean="0">
                          <a:ln>
                            <a:noFill/>
                          </a:ln>
                          <a:solidFill>
                            <a:schemeClr val="tx1"/>
                          </a:solidFill>
                          <a:effectLst/>
                          <a:latin typeface="Comic Sans MS" pitchFamily="66" charset="0"/>
                        </a:rPr>
                        <a:t>VIII </a:t>
                      </a:r>
                      <a:r>
                        <a:rPr kumimoji="0" lang="ru-RU" sz="2600" b="0" i="0" u="none" strike="noStrike" cap="none" normalizeH="0" baseline="0" smtClean="0">
                          <a:ln>
                            <a:noFill/>
                          </a:ln>
                          <a:solidFill>
                            <a:schemeClr val="tx1"/>
                          </a:solidFill>
                          <a:effectLst/>
                          <a:latin typeface="Comic Sans MS" pitchFamily="66" charset="0"/>
                        </a:rPr>
                        <a:t>века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Сходство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Соседские общины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sq-AL" sz="2600" b="0" i="0" u="none" strike="noStrike" cap="none" normalizeH="0" baseline="0" smtClean="0">
                          <a:ln>
                            <a:noFill/>
                          </a:ln>
                          <a:solidFill>
                            <a:schemeClr val="tx1"/>
                          </a:solidFill>
                          <a:effectLst/>
                          <a:latin typeface="Comic Sans MS" pitchFamily="66" charset="0"/>
                        </a:rPr>
                        <a:t>XI </a:t>
                      </a:r>
                      <a:r>
                        <a:rPr kumimoji="0" lang="ru-RU" sz="2600" b="0" i="0" u="none" strike="noStrike" cap="none" normalizeH="0" baseline="0" smtClean="0">
                          <a:ln>
                            <a:noFill/>
                          </a:ln>
                          <a:solidFill>
                            <a:schemeClr val="tx1"/>
                          </a:solidFill>
                          <a:effectLst/>
                          <a:latin typeface="Comic Sans MS" pitchFamily="66" charset="0"/>
                        </a:rPr>
                        <a:t>века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9" name="Скругленный прямоугольник 8"/>
          <p:cNvSpPr/>
          <p:nvPr/>
        </p:nvSpPr>
        <p:spPr>
          <a:xfrm>
            <a:off x="252000" y="980728"/>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Сравни родовые посёлки восточных славян VIII века и соседские общины Руси XI века </a:t>
            </a:r>
          </a:p>
        </p:txBody>
      </p:sp>
      <p:pic>
        <p:nvPicPr>
          <p:cNvPr id="2051" name="Picture 3"/>
          <p:cNvPicPr>
            <a:picLocks noChangeAspect="1" noChangeArrowheads="1"/>
          </p:cNvPicPr>
          <p:nvPr/>
        </p:nvPicPr>
        <p:blipFill rotWithShape="1">
          <a:blip r:embed="rId4" cstate="email">
            <a:extLst>
              <a:ext uri="{28A0092B-C50C-407E-A947-70E740481C1C}"/>
            </a:extLst>
          </a:blip>
          <a:srcRect r="7739"/>
          <a:stretch/>
        </p:blipFill>
        <p:spPr bwMode="auto">
          <a:xfrm>
            <a:off x="237713" y="980912"/>
            <a:ext cx="8640000" cy="5432155"/>
          </a:xfrm>
          <a:prstGeom prst="roundRect">
            <a:avLst>
              <a:gd name="adj" fmla="val 4788"/>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4" name="Picture 6"/>
          <p:cNvPicPr>
            <a:picLocks noChangeAspect="1" noChangeArrowheads="1"/>
          </p:cNvPicPr>
          <p:nvPr/>
        </p:nvPicPr>
        <p:blipFill rotWithShape="1">
          <a:blip r:embed="rId5" cstate="email">
            <a:extLst>
              <a:ext uri="{28A0092B-C50C-407E-A947-70E740481C1C}"/>
            </a:extLst>
          </a:blip>
          <a:srcRect b="7587"/>
          <a:stretch/>
        </p:blipFill>
        <p:spPr bwMode="auto">
          <a:xfrm>
            <a:off x="234489" y="980912"/>
            <a:ext cx="8640000" cy="5432155"/>
          </a:xfrm>
          <a:prstGeom prst="roundRect">
            <a:avLst>
              <a:gd name="adj" fmla="val 5133"/>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Скругленный прямоугольник 1"/>
          <p:cNvSpPr/>
          <p:nvPr/>
        </p:nvSpPr>
        <p:spPr>
          <a:xfrm>
            <a:off x="900073" y="6300000"/>
            <a:ext cx="3023855" cy="510778"/>
          </a:xfrm>
          <a:prstGeom prst="roundRect">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txBody>
          <a:bodyPr>
            <a:spAutoFit/>
          </a:bodyPr>
          <a:lstStyle/>
          <a:p>
            <a:pPr algn="ctr" fontAlgn="auto">
              <a:spcBef>
                <a:spcPts val="0"/>
              </a:spcBef>
              <a:spcAft>
                <a:spcPts val="0"/>
              </a:spcAft>
              <a:defRPr/>
            </a:pPr>
            <a:r>
              <a:rPr lang="ru-RU" sz="2400" dirty="0">
                <a:latin typeface="+mn-lt"/>
              </a:rPr>
              <a:t>Родовая </a:t>
            </a:r>
            <a:r>
              <a:rPr lang="ru-RU" sz="2400" dirty="0">
                <a:latin typeface="+mn-lt"/>
              </a:rPr>
              <a:t>община</a:t>
            </a:r>
            <a:endParaRPr lang="ru-RU" sz="2400" dirty="0">
              <a:latin typeface="+mn-lt"/>
            </a:endParaRPr>
          </a:p>
        </p:txBody>
      </p:sp>
      <p:sp>
        <p:nvSpPr>
          <p:cNvPr id="10" name="Скругленный прямоугольник 9"/>
          <p:cNvSpPr/>
          <p:nvPr/>
        </p:nvSpPr>
        <p:spPr>
          <a:xfrm>
            <a:off x="5220072" y="6300000"/>
            <a:ext cx="3023855" cy="510778"/>
          </a:xfrm>
          <a:prstGeom prst="roundRect">
            <a:avLst/>
          </a:prstGeom>
          <a:solidFill>
            <a:schemeClr val="accent4">
              <a:lumMod val="20000"/>
              <a:lumOff val="80000"/>
            </a:schemeClr>
          </a:solidFill>
          <a:ln>
            <a:solidFill>
              <a:schemeClr val="bg1">
                <a:lumMod val="50000"/>
              </a:schemeClr>
            </a:solidFill>
          </a:ln>
          <a:scene3d>
            <a:camera prst="orthographicFront"/>
            <a:lightRig rig="threePt" dir="t"/>
          </a:scene3d>
          <a:sp3d>
            <a:bevelT prst="angle"/>
          </a:sp3d>
        </p:spPr>
        <p:txBody>
          <a:bodyPr>
            <a:spAutoFit/>
          </a:bodyPr>
          <a:lstStyle/>
          <a:p>
            <a:pPr algn="ctr" fontAlgn="auto">
              <a:spcBef>
                <a:spcPts val="0"/>
              </a:spcBef>
              <a:spcAft>
                <a:spcPts val="0"/>
              </a:spcAft>
              <a:defRPr/>
            </a:pPr>
            <a:r>
              <a:rPr lang="ru-RU" sz="2400" dirty="0">
                <a:latin typeface="+mn-lt"/>
              </a:rPr>
              <a:t>Соседская община</a:t>
            </a:r>
            <a:endParaRPr lang="ru-RU" sz="2400" dirty="0">
              <a:latin typeface="+mn-lt"/>
            </a:endParaRPr>
          </a:p>
        </p:txBody>
      </p:sp>
      <p:pic>
        <p:nvPicPr>
          <p:cNvPr id="26650" name="Picture 9"/>
          <p:cNvPicPr>
            <a:picLocks noChangeAspect="1" noChangeArrowheads="1"/>
          </p:cNvPicPr>
          <p:nvPr/>
        </p:nvPicPr>
        <p:blipFill>
          <a:blip r:embed="rId6">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НАРОД ЗЕМЛИ РУССКОЙ</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1"/>
                                        </p:tgtEl>
                                      </p:cBhvr>
                                    </p:animEffect>
                                    <p:set>
                                      <p:cBhvr>
                                        <p:cTn id="12"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54"/>
                                        </p:tgtEl>
                                      </p:cBhvr>
                                    </p:animEffect>
                                    <p:set>
                                      <p:cBhvr>
                                        <p:cTn id="23" dur="1" fill="hold">
                                          <p:stCondLst>
                                            <p:cond delay="499"/>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48165"/>
            <a:ext cx="8640000" cy="944344"/>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На твой взгляд, можно ли жителей Древней Руси считать одним народом?</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НАРОД ЗЕМЛИ РУССКОЙ</a:t>
            </a:r>
            <a:endParaRPr lang="ru-RU" dirty="0"/>
          </a:p>
        </p:txBody>
      </p:sp>
      <p:graphicFrame>
        <p:nvGraphicFramePr>
          <p:cNvPr id="28695" name="Group 23"/>
          <p:cNvGraphicFramePr>
            <a:graphicFrameLocks noGrp="1"/>
          </p:cNvGraphicFramePr>
          <p:nvPr/>
        </p:nvGraphicFramePr>
        <p:xfrm>
          <a:off x="252413" y="4365625"/>
          <a:ext cx="8639175" cy="2371725"/>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pic>
        <p:nvPicPr>
          <p:cNvPr id="1027" name="Picture 3"/>
          <p:cNvPicPr>
            <a:picLocks noChangeAspect="1" noChangeArrowheads="1"/>
          </p:cNvPicPr>
          <p:nvPr/>
        </p:nvPicPr>
        <p:blipFill rotWithShape="1">
          <a:blip r:embed="rId5" cstate="email">
            <a:extLst>
              <a:ext uri="{28A0092B-C50C-407E-A947-70E740481C1C}"/>
            </a:extLst>
          </a:blip>
          <a:srcRect/>
          <a:stretch/>
        </p:blipFill>
        <p:spPr bwMode="auto">
          <a:xfrm>
            <a:off x="1978174" y="2160000"/>
            <a:ext cx="1440000" cy="1957501"/>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8" name="Picture 4"/>
          <p:cNvPicPr>
            <a:picLocks noChangeAspect="1" noChangeArrowheads="1"/>
          </p:cNvPicPr>
          <p:nvPr/>
        </p:nvPicPr>
        <p:blipFill rotWithShape="1">
          <a:blip r:embed="rId6" cstate="email">
            <a:extLst>
              <a:ext uri="{28A0092B-C50C-407E-A947-70E740481C1C}"/>
            </a:extLst>
          </a:blip>
          <a:srcRect/>
          <a:stretch/>
        </p:blipFill>
        <p:spPr bwMode="auto">
          <a:xfrm>
            <a:off x="5652120" y="2160000"/>
            <a:ext cx="1440000" cy="19575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31" name="Picture 7"/>
          <p:cNvPicPr>
            <a:picLocks noChangeAspect="1" noChangeArrowheads="1"/>
          </p:cNvPicPr>
          <p:nvPr/>
        </p:nvPicPr>
        <p:blipFill rotWithShape="1">
          <a:blip r:embed="rId7" cstate="email">
            <a:extLst>
              <a:ext uri="{28A0092B-C50C-407E-A947-70E740481C1C}"/>
            </a:extLst>
          </a:blip>
          <a:srcRect r="3417"/>
          <a:stretch/>
        </p:blipFill>
        <p:spPr bwMode="auto">
          <a:xfrm>
            <a:off x="7420283" y="2160000"/>
            <a:ext cx="1440000" cy="19575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32" name="Picture 8"/>
          <p:cNvPicPr>
            <a:picLocks noChangeAspect="1" noChangeArrowheads="1"/>
          </p:cNvPicPr>
          <p:nvPr/>
        </p:nvPicPr>
        <p:blipFill>
          <a:blip r:embed="rId8">
            <a:extLst>
              <a:ext uri="{28A0092B-C50C-407E-A947-70E740481C1C}"/>
            </a:extLst>
          </a:blip>
          <a:srcRect/>
          <a:stretch>
            <a:fillRect/>
          </a:stretch>
        </p:blipFill>
        <p:spPr bwMode="auto">
          <a:xfrm>
            <a:off x="252000" y="2160000"/>
            <a:ext cx="1440000" cy="19575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35" name="Picture 11"/>
          <p:cNvPicPr>
            <a:picLocks noChangeAspect="1" noChangeArrowheads="1"/>
          </p:cNvPicPr>
          <p:nvPr/>
        </p:nvPicPr>
        <p:blipFill rotWithShape="1">
          <a:blip r:embed="rId9" cstate="email">
            <a:extLst>
              <a:ext uri="{28A0092B-C50C-407E-A947-70E740481C1C}"/>
            </a:extLst>
          </a:blip>
          <a:srcRect l="9965" r="9965"/>
          <a:stretch/>
        </p:blipFill>
        <p:spPr bwMode="auto">
          <a:xfrm>
            <a:off x="3852000" y="2160000"/>
            <a:ext cx="1440000" cy="19575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На основании текста учебника выдели и запиши в схему характерные черты вотчины.</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ГОСПОДА И ХОЛОПЫ</a:t>
            </a:r>
            <a:endParaRPr lang="ru-RU" dirty="0"/>
          </a:p>
        </p:txBody>
      </p:sp>
      <p:sp>
        <p:nvSpPr>
          <p:cNvPr id="4" name="Полилиния 3"/>
          <p:cNvSpPr/>
          <p:nvPr/>
        </p:nvSpPr>
        <p:spPr>
          <a:xfrm>
            <a:off x="2970000" y="4971768"/>
            <a:ext cx="3203999" cy="1728007"/>
          </a:xfrm>
          <a:custGeom>
            <a:avLst/>
            <a:gdLst>
              <a:gd name="connsiteX0" fmla="*/ 0 w 3203999"/>
              <a:gd name="connsiteY0" fmla="*/ 864004 h 1728007"/>
              <a:gd name="connsiteX1" fmla="*/ 1602000 w 3203999"/>
              <a:gd name="connsiteY1" fmla="*/ 0 h 1728007"/>
              <a:gd name="connsiteX2" fmla="*/ 3204000 w 3203999"/>
              <a:gd name="connsiteY2" fmla="*/ 864004 h 1728007"/>
              <a:gd name="connsiteX3" fmla="*/ 1602000 w 3203999"/>
              <a:gd name="connsiteY3" fmla="*/ 1728008 h 1728007"/>
              <a:gd name="connsiteX4" fmla="*/ 0 w 3203999"/>
              <a:gd name="connsiteY4" fmla="*/ 864004 h 172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99" h="1728007">
                <a:moveTo>
                  <a:pt x="0" y="864004"/>
                </a:moveTo>
                <a:cubicBezTo>
                  <a:pt x="0" y="386828"/>
                  <a:pt x="717240" y="0"/>
                  <a:pt x="1602000" y="0"/>
                </a:cubicBezTo>
                <a:cubicBezTo>
                  <a:pt x="2486760" y="0"/>
                  <a:pt x="3204000" y="386828"/>
                  <a:pt x="3204000" y="864004"/>
                </a:cubicBezTo>
                <a:cubicBezTo>
                  <a:pt x="3204000" y="1341180"/>
                  <a:pt x="2486760" y="1728008"/>
                  <a:pt x="1602000" y="1728008"/>
                </a:cubicBezTo>
                <a:cubicBezTo>
                  <a:pt x="717240" y="1728008"/>
                  <a:pt x="0" y="1341180"/>
                  <a:pt x="0" y="864004"/>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97790" tIns="281636" rIns="497790" bIns="281636" spcCol="1270" anchor="ctr"/>
          <a:lstStyle/>
          <a:p>
            <a:pPr algn="ctr" defTabSz="2000250" fontAlgn="auto">
              <a:lnSpc>
                <a:spcPct val="90000"/>
              </a:lnSpc>
              <a:spcAft>
                <a:spcPct val="35000"/>
              </a:spcAft>
              <a:defRPr/>
            </a:pPr>
            <a:r>
              <a:rPr lang="ru-RU" sz="4500" dirty="0"/>
              <a:t>вотчина</a:t>
            </a:r>
            <a:endParaRPr lang="ru-RU" sz="4500" dirty="0"/>
          </a:p>
        </p:txBody>
      </p:sp>
      <p:sp>
        <p:nvSpPr>
          <p:cNvPr id="5" name="Стрелка влево 4"/>
          <p:cNvSpPr/>
          <p:nvPr/>
        </p:nvSpPr>
        <p:spPr>
          <a:xfrm rot="10800000">
            <a:off x="1360875" y="5589376"/>
            <a:ext cx="1520623" cy="492792"/>
          </a:xfrm>
          <a:prstGeom prst="leftArrow">
            <a:avLst>
              <a:gd name="adj1" fmla="val 60000"/>
              <a:gd name="adj2" fmla="val 50000"/>
            </a:avLst>
          </a:prstGeom>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p:style>
      </p:sp>
      <p:sp>
        <p:nvSpPr>
          <p:cNvPr id="7" name="Полилиния 6"/>
          <p:cNvSpPr/>
          <p:nvPr/>
        </p:nvSpPr>
        <p:spPr>
          <a:xfrm>
            <a:off x="539554" y="5178715"/>
            <a:ext cx="1642642" cy="1314113"/>
          </a:xfrm>
          <a:custGeom>
            <a:avLst/>
            <a:gdLst>
              <a:gd name="connsiteX0" fmla="*/ 0 w 1642642"/>
              <a:gd name="connsiteY0" fmla="*/ 131411 h 1314113"/>
              <a:gd name="connsiteX1" fmla="*/ 131411 w 1642642"/>
              <a:gd name="connsiteY1" fmla="*/ 0 h 1314113"/>
              <a:gd name="connsiteX2" fmla="*/ 1511231 w 1642642"/>
              <a:gd name="connsiteY2" fmla="*/ 0 h 1314113"/>
              <a:gd name="connsiteX3" fmla="*/ 1642642 w 1642642"/>
              <a:gd name="connsiteY3" fmla="*/ 131411 h 1314113"/>
              <a:gd name="connsiteX4" fmla="*/ 1642642 w 1642642"/>
              <a:gd name="connsiteY4" fmla="*/ 1182702 h 1314113"/>
              <a:gd name="connsiteX5" fmla="*/ 1511231 w 1642642"/>
              <a:gd name="connsiteY5" fmla="*/ 1314113 h 1314113"/>
              <a:gd name="connsiteX6" fmla="*/ 131411 w 1642642"/>
              <a:gd name="connsiteY6" fmla="*/ 1314113 h 1314113"/>
              <a:gd name="connsiteX7" fmla="*/ 0 w 1642642"/>
              <a:gd name="connsiteY7" fmla="*/ 1182702 h 1314113"/>
              <a:gd name="connsiteX8" fmla="*/ 0 w 1642642"/>
              <a:gd name="connsiteY8" fmla="*/ 131411 h 13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642" h="1314113">
                <a:moveTo>
                  <a:pt x="0" y="131411"/>
                </a:moveTo>
                <a:cubicBezTo>
                  <a:pt x="0" y="58835"/>
                  <a:pt x="58835" y="0"/>
                  <a:pt x="131411" y="0"/>
                </a:cubicBezTo>
                <a:lnTo>
                  <a:pt x="1511231" y="0"/>
                </a:lnTo>
                <a:cubicBezTo>
                  <a:pt x="1583807" y="0"/>
                  <a:pt x="1642642" y="58835"/>
                  <a:pt x="1642642" y="131411"/>
                </a:cubicBezTo>
                <a:lnTo>
                  <a:pt x="1642642" y="1182702"/>
                </a:lnTo>
                <a:cubicBezTo>
                  <a:pt x="1642642" y="1255278"/>
                  <a:pt x="1583807" y="1314113"/>
                  <a:pt x="1511231" y="1314113"/>
                </a:cubicBezTo>
                <a:lnTo>
                  <a:pt x="131411" y="1314113"/>
                </a:lnTo>
                <a:cubicBezTo>
                  <a:pt x="58835" y="1314113"/>
                  <a:pt x="0" y="1255278"/>
                  <a:pt x="0" y="1182702"/>
                </a:cubicBezTo>
                <a:lnTo>
                  <a:pt x="0" y="13141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9449" tIns="99449" rIns="99449" bIns="99449" spcCol="1270" anchor="ctr"/>
          <a:lstStyle/>
          <a:p>
            <a:pPr algn="ctr" defTabSz="1422400" fontAlgn="auto">
              <a:lnSpc>
                <a:spcPct val="90000"/>
              </a:lnSpc>
              <a:spcAft>
                <a:spcPct val="35000"/>
              </a:spcAft>
              <a:defRPr/>
            </a:pPr>
            <a:endParaRPr lang="ru-RU" sz="3200"/>
          </a:p>
        </p:txBody>
      </p:sp>
      <p:sp>
        <p:nvSpPr>
          <p:cNvPr id="10" name="Стрелка влево 9"/>
          <p:cNvSpPr/>
          <p:nvPr/>
        </p:nvSpPr>
        <p:spPr>
          <a:xfrm rot="12963802">
            <a:off x="1935493" y="4313637"/>
            <a:ext cx="1769361" cy="492792"/>
          </a:xfrm>
          <a:prstGeom prst="leftArrow">
            <a:avLst>
              <a:gd name="adj1" fmla="val 60000"/>
              <a:gd name="adj2" fmla="val 50000"/>
            </a:avLst>
          </a:prstGeom>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p:style>
      </p:sp>
      <p:sp>
        <p:nvSpPr>
          <p:cNvPr id="11" name="Полилиния 10"/>
          <p:cNvSpPr/>
          <p:nvPr/>
        </p:nvSpPr>
        <p:spPr>
          <a:xfrm>
            <a:off x="1283706" y="3382183"/>
            <a:ext cx="1642642" cy="1314113"/>
          </a:xfrm>
          <a:custGeom>
            <a:avLst/>
            <a:gdLst>
              <a:gd name="connsiteX0" fmla="*/ 0 w 1642642"/>
              <a:gd name="connsiteY0" fmla="*/ 131411 h 1314113"/>
              <a:gd name="connsiteX1" fmla="*/ 131411 w 1642642"/>
              <a:gd name="connsiteY1" fmla="*/ 0 h 1314113"/>
              <a:gd name="connsiteX2" fmla="*/ 1511231 w 1642642"/>
              <a:gd name="connsiteY2" fmla="*/ 0 h 1314113"/>
              <a:gd name="connsiteX3" fmla="*/ 1642642 w 1642642"/>
              <a:gd name="connsiteY3" fmla="*/ 131411 h 1314113"/>
              <a:gd name="connsiteX4" fmla="*/ 1642642 w 1642642"/>
              <a:gd name="connsiteY4" fmla="*/ 1182702 h 1314113"/>
              <a:gd name="connsiteX5" fmla="*/ 1511231 w 1642642"/>
              <a:gd name="connsiteY5" fmla="*/ 1314113 h 1314113"/>
              <a:gd name="connsiteX6" fmla="*/ 131411 w 1642642"/>
              <a:gd name="connsiteY6" fmla="*/ 1314113 h 1314113"/>
              <a:gd name="connsiteX7" fmla="*/ 0 w 1642642"/>
              <a:gd name="connsiteY7" fmla="*/ 1182702 h 1314113"/>
              <a:gd name="connsiteX8" fmla="*/ 0 w 1642642"/>
              <a:gd name="connsiteY8" fmla="*/ 131411 h 13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642" h="1314113">
                <a:moveTo>
                  <a:pt x="0" y="131411"/>
                </a:moveTo>
                <a:cubicBezTo>
                  <a:pt x="0" y="58835"/>
                  <a:pt x="58835" y="0"/>
                  <a:pt x="131411" y="0"/>
                </a:cubicBezTo>
                <a:lnTo>
                  <a:pt x="1511231" y="0"/>
                </a:lnTo>
                <a:cubicBezTo>
                  <a:pt x="1583807" y="0"/>
                  <a:pt x="1642642" y="58835"/>
                  <a:pt x="1642642" y="131411"/>
                </a:cubicBezTo>
                <a:lnTo>
                  <a:pt x="1642642" y="1182702"/>
                </a:lnTo>
                <a:cubicBezTo>
                  <a:pt x="1642642" y="1255278"/>
                  <a:pt x="1583807" y="1314113"/>
                  <a:pt x="1511231" y="1314113"/>
                </a:cubicBezTo>
                <a:lnTo>
                  <a:pt x="131411" y="1314113"/>
                </a:lnTo>
                <a:cubicBezTo>
                  <a:pt x="58835" y="1314113"/>
                  <a:pt x="0" y="1255278"/>
                  <a:pt x="0" y="1182702"/>
                </a:cubicBezTo>
                <a:lnTo>
                  <a:pt x="0" y="13141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9449" tIns="99449" rIns="99449" bIns="99449" spcCol="1270" anchor="ctr"/>
          <a:lstStyle/>
          <a:p>
            <a:pPr algn="ctr" defTabSz="1422400" fontAlgn="auto">
              <a:lnSpc>
                <a:spcPct val="90000"/>
              </a:lnSpc>
              <a:spcAft>
                <a:spcPct val="35000"/>
              </a:spcAft>
              <a:defRPr/>
            </a:pPr>
            <a:endParaRPr lang="ru-RU" sz="3200"/>
          </a:p>
        </p:txBody>
      </p:sp>
      <p:sp>
        <p:nvSpPr>
          <p:cNvPr id="12" name="Стрелка влево 11"/>
          <p:cNvSpPr/>
          <p:nvPr/>
        </p:nvSpPr>
        <p:spPr>
          <a:xfrm rot="16200000">
            <a:off x="3779776" y="3840932"/>
            <a:ext cx="1584447" cy="492792"/>
          </a:xfrm>
          <a:prstGeom prst="leftArrow">
            <a:avLst>
              <a:gd name="adj1" fmla="val 60000"/>
              <a:gd name="adj2" fmla="val 50000"/>
            </a:avLst>
          </a:prstGeom>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p:style>
      </p:sp>
      <p:sp>
        <p:nvSpPr>
          <p:cNvPr id="13" name="Полилиния 12"/>
          <p:cNvSpPr/>
          <p:nvPr/>
        </p:nvSpPr>
        <p:spPr>
          <a:xfrm>
            <a:off x="3750678" y="2638047"/>
            <a:ext cx="1642642" cy="1314113"/>
          </a:xfrm>
          <a:custGeom>
            <a:avLst/>
            <a:gdLst>
              <a:gd name="connsiteX0" fmla="*/ 0 w 1642642"/>
              <a:gd name="connsiteY0" fmla="*/ 131411 h 1314113"/>
              <a:gd name="connsiteX1" fmla="*/ 131411 w 1642642"/>
              <a:gd name="connsiteY1" fmla="*/ 0 h 1314113"/>
              <a:gd name="connsiteX2" fmla="*/ 1511231 w 1642642"/>
              <a:gd name="connsiteY2" fmla="*/ 0 h 1314113"/>
              <a:gd name="connsiteX3" fmla="*/ 1642642 w 1642642"/>
              <a:gd name="connsiteY3" fmla="*/ 131411 h 1314113"/>
              <a:gd name="connsiteX4" fmla="*/ 1642642 w 1642642"/>
              <a:gd name="connsiteY4" fmla="*/ 1182702 h 1314113"/>
              <a:gd name="connsiteX5" fmla="*/ 1511231 w 1642642"/>
              <a:gd name="connsiteY5" fmla="*/ 1314113 h 1314113"/>
              <a:gd name="connsiteX6" fmla="*/ 131411 w 1642642"/>
              <a:gd name="connsiteY6" fmla="*/ 1314113 h 1314113"/>
              <a:gd name="connsiteX7" fmla="*/ 0 w 1642642"/>
              <a:gd name="connsiteY7" fmla="*/ 1182702 h 1314113"/>
              <a:gd name="connsiteX8" fmla="*/ 0 w 1642642"/>
              <a:gd name="connsiteY8" fmla="*/ 131411 h 13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642" h="1314113">
                <a:moveTo>
                  <a:pt x="0" y="131411"/>
                </a:moveTo>
                <a:cubicBezTo>
                  <a:pt x="0" y="58835"/>
                  <a:pt x="58835" y="0"/>
                  <a:pt x="131411" y="0"/>
                </a:cubicBezTo>
                <a:lnTo>
                  <a:pt x="1511231" y="0"/>
                </a:lnTo>
                <a:cubicBezTo>
                  <a:pt x="1583807" y="0"/>
                  <a:pt x="1642642" y="58835"/>
                  <a:pt x="1642642" y="131411"/>
                </a:cubicBezTo>
                <a:lnTo>
                  <a:pt x="1642642" y="1182702"/>
                </a:lnTo>
                <a:cubicBezTo>
                  <a:pt x="1642642" y="1255278"/>
                  <a:pt x="1583807" y="1314113"/>
                  <a:pt x="1511231" y="1314113"/>
                </a:cubicBezTo>
                <a:lnTo>
                  <a:pt x="131411" y="1314113"/>
                </a:lnTo>
                <a:cubicBezTo>
                  <a:pt x="58835" y="1314113"/>
                  <a:pt x="0" y="1255278"/>
                  <a:pt x="0" y="1182702"/>
                </a:cubicBezTo>
                <a:lnTo>
                  <a:pt x="0" y="13141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9449" tIns="99449" rIns="99449" bIns="99449" spcCol="1270" anchor="ctr"/>
          <a:lstStyle/>
          <a:p>
            <a:pPr algn="ctr" defTabSz="1422400" fontAlgn="auto">
              <a:lnSpc>
                <a:spcPct val="90000"/>
              </a:lnSpc>
              <a:spcAft>
                <a:spcPct val="35000"/>
              </a:spcAft>
              <a:defRPr/>
            </a:pPr>
            <a:endParaRPr lang="ru-RU" sz="3200" dirty="0"/>
          </a:p>
        </p:txBody>
      </p:sp>
      <p:sp>
        <p:nvSpPr>
          <p:cNvPr id="14" name="Стрелка влево 13"/>
          <p:cNvSpPr/>
          <p:nvPr/>
        </p:nvSpPr>
        <p:spPr>
          <a:xfrm rot="19436220">
            <a:off x="5439157" y="4313647"/>
            <a:ext cx="1769356" cy="492792"/>
          </a:xfrm>
          <a:prstGeom prst="leftArrow">
            <a:avLst>
              <a:gd name="adj1" fmla="val 60000"/>
              <a:gd name="adj2" fmla="val 50000"/>
            </a:avLst>
          </a:prstGeom>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p:style>
      </p:sp>
      <p:sp>
        <p:nvSpPr>
          <p:cNvPr id="15" name="Полилиния 14"/>
          <p:cNvSpPr/>
          <p:nvPr/>
        </p:nvSpPr>
        <p:spPr>
          <a:xfrm>
            <a:off x="6217662" y="3382199"/>
            <a:ext cx="1642642" cy="1314113"/>
          </a:xfrm>
          <a:custGeom>
            <a:avLst/>
            <a:gdLst>
              <a:gd name="connsiteX0" fmla="*/ 0 w 1642642"/>
              <a:gd name="connsiteY0" fmla="*/ 131411 h 1314113"/>
              <a:gd name="connsiteX1" fmla="*/ 131411 w 1642642"/>
              <a:gd name="connsiteY1" fmla="*/ 0 h 1314113"/>
              <a:gd name="connsiteX2" fmla="*/ 1511231 w 1642642"/>
              <a:gd name="connsiteY2" fmla="*/ 0 h 1314113"/>
              <a:gd name="connsiteX3" fmla="*/ 1642642 w 1642642"/>
              <a:gd name="connsiteY3" fmla="*/ 131411 h 1314113"/>
              <a:gd name="connsiteX4" fmla="*/ 1642642 w 1642642"/>
              <a:gd name="connsiteY4" fmla="*/ 1182702 h 1314113"/>
              <a:gd name="connsiteX5" fmla="*/ 1511231 w 1642642"/>
              <a:gd name="connsiteY5" fmla="*/ 1314113 h 1314113"/>
              <a:gd name="connsiteX6" fmla="*/ 131411 w 1642642"/>
              <a:gd name="connsiteY6" fmla="*/ 1314113 h 1314113"/>
              <a:gd name="connsiteX7" fmla="*/ 0 w 1642642"/>
              <a:gd name="connsiteY7" fmla="*/ 1182702 h 1314113"/>
              <a:gd name="connsiteX8" fmla="*/ 0 w 1642642"/>
              <a:gd name="connsiteY8" fmla="*/ 131411 h 13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642" h="1314113">
                <a:moveTo>
                  <a:pt x="0" y="131411"/>
                </a:moveTo>
                <a:cubicBezTo>
                  <a:pt x="0" y="58835"/>
                  <a:pt x="58835" y="0"/>
                  <a:pt x="131411" y="0"/>
                </a:cubicBezTo>
                <a:lnTo>
                  <a:pt x="1511231" y="0"/>
                </a:lnTo>
                <a:cubicBezTo>
                  <a:pt x="1583807" y="0"/>
                  <a:pt x="1642642" y="58835"/>
                  <a:pt x="1642642" y="131411"/>
                </a:cubicBezTo>
                <a:lnTo>
                  <a:pt x="1642642" y="1182702"/>
                </a:lnTo>
                <a:cubicBezTo>
                  <a:pt x="1642642" y="1255278"/>
                  <a:pt x="1583807" y="1314113"/>
                  <a:pt x="1511231" y="1314113"/>
                </a:cubicBezTo>
                <a:lnTo>
                  <a:pt x="131411" y="1314113"/>
                </a:lnTo>
                <a:cubicBezTo>
                  <a:pt x="58835" y="1314113"/>
                  <a:pt x="0" y="1255278"/>
                  <a:pt x="0" y="1182702"/>
                </a:cubicBezTo>
                <a:lnTo>
                  <a:pt x="0" y="13141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6599" tIns="156599" rIns="156599" bIns="156599" spcCol="1270" anchor="ctr"/>
          <a:lstStyle/>
          <a:p>
            <a:pPr algn="ctr" defTabSz="2755900" fontAlgn="auto">
              <a:lnSpc>
                <a:spcPct val="90000"/>
              </a:lnSpc>
              <a:spcAft>
                <a:spcPct val="35000"/>
              </a:spcAft>
              <a:defRPr/>
            </a:pPr>
            <a:endParaRPr lang="ru-RU" sz="6200" dirty="0"/>
          </a:p>
        </p:txBody>
      </p:sp>
      <p:sp>
        <p:nvSpPr>
          <p:cNvPr id="16" name="Стрелка влево 15"/>
          <p:cNvSpPr/>
          <p:nvPr/>
        </p:nvSpPr>
        <p:spPr>
          <a:xfrm>
            <a:off x="6262501" y="5589376"/>
            <a:ext cx="1520623" cy="492792"/>
          </a:xfrm>
          <a:prstGeom prst="leftArrow">
            <a:avLst>
              <a:gd name="adj1" fmla="val 60000"/>
              <a:gd name="adj2" fmla="val 50000"/>
            </a:avLst>
          </a:prstGeom>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p:style>
      </p:sp>
      <p:sp>
        <p:nvSpPr>
          <p:cNvPr id="17" name="Полилиния 16"/>
          <p:cNvSpPr/>
          <p:nvPr/>
        </p:nvSpPr>
        <p:spPr>
          <a:xfrm>
            <a:off x="6961803" y="5178715"/>
            <a:ext cx="1642642" cy="1314113"/>
          </a:xfrm>
          <a:custGeom>
            <a:avLst/>
            <a:gdLst>
              <a:gd name="connsiteX0" fmla="*/ 0 w 1642642"/>
              <a:gd name="connsiteY0" fmla="*/ 131411 h 1314113"/>
              <a:gd name="connsiteX1" fmla="*/ 131411 w 1642642"/>
              <a:gd name="connsiteY1" fmla="*/ 0 h 1314113"/>
              <a:gd name="connsiteX2" fmla="*/ 1511231 w 1642642"/>
              <a:gd name="connsiteY2" fmla="*/ 0 h 1314113"/>
              <a:gd name="connsiteX3" fmla="*/ 1642642 w 1642642"/>
              <a:gd name="connsiteY3" fmla="*/ 131411 h 1314113"/>
              <a:gd name="connsiteX4" fmla="*/ 1642642 w 1642642"/>
              <a:gd name="connsiteY4" fmla="*/ 1182702 h 1314113"/>
              <a:gd name="connsiteX5" fmla="*/ 1511231 w 1642642"/>
              <a:gd name="connsiteY5" fmla="*/ 1314113 h 1314113"/>
              <a:gd name="connsiteX6" fmla="*/ 131411 w 1642642"/>
              <a:gd name="connsiteY6" fmla="*/ 1314113 h 1314113"/>
              <a:gd name="connsiteX7" fmla="*/ 0 w 1642642"/>
              <a:gd name="connsiteY7" fmla="*/ 1182702 h 1314113"/>
              <a:gd name="connsiteX8" fmla="*/ 0 w 1642642"/>
              <a:gd name="connsiteY8" fmla="*/ 131411 h 13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642" h="1314113">
                <a:moveTo>
                  <a:pt x="0" y="131411"/>
                </a:moveTo>
                <a:cubicBezTo>
                  <a:pt x="0" y="58835"/>
                  <a:pt x="58835" y="0"/>
                  <a:pt x="131411" y="0"/>
                </a:cubicBezTo>
                <a:lnTo>
                  <a:pt x="1511231" y="0"/>
                </a:lnTo>
                <a:cubicBezTo>
                  <a:pt x="1583807" y="0"/>
                  <a:pt x="1642642" y="58835"/>
                  <a:pt x="1642642" y="131411"/>
                </a:cubicBezTo>
                <a:lnTo>
                  <a:pt x="1642642" y="1182702"/>
                </a:lnTo>
                <a:cubicBezTo>
                  <a:pt x="1642642" y="1255278"/>
                  <a:pt x="1583807" y="1314113"/>
                  <a:pt x="1511231" y="1314113"/>
                </a:cubicBezTo>
                <a:lnTo>
                  <a:pt x="131411" y="1314113"/>
                </a:lnTo>
                <a:cubicBezTo>
                  <a:pt x="58835" y="1314113"/>
                  <a:pt x="0" y="1255278"/>
                  <a:pt x="0" y="1182702"/>
                </a:cubicBezTo>
                <a:lnTo>
                  <a:pt x="0" y="13141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6599" tIns="156599" rIns="156599" bIns="156599" spcCol="1270" anchor="ctr"/>
          <a:lstStyle/>
          <a:p>
            <a:pPr algn="ctr" defTabSz="2755900" fontAlgn="auto">
              <a:lnSpc>
                <a:spcPct val="90000"/>
              </a:lnSpc>
              <a:spcAft>
                <a:spcPct val="35000"/>
              </a:spcAft>
              <a:defRPr/>
            </a:pPr>
            <a:endParaRPr lang="ru-RU" sz="6200" dirty="0"/>
          </a:p>
        </p:txBody>
      </p:sp>
      <p:pic>
        <p:nvPicPr>
          <p:cNvPr id="1027" name="Picture 3"/>
          <p:cNvPicPr>
            <a:picLocks noChangeAspect="1" noChangeArrowheads="1"/>
          </p:cNvPicPr>
          <p:nvPr/>
        </p:nvPicPr>
        <p:blipFill>
          <a:blip r:embed="rId4">
            <a:extLst>
              <a:ext uri="{28A0092B-C50C-407E-A947-70E740481C1C}"/>
            </a:extLst>
          </a:blip>
          <a:srcRect/>
          <a:stretch>
            <a:fillRect/>
          </a:stretch>
        </p:blipFill>
        <p:spPr bwMode="auto">
          <a:xfrm>
            <a:off x="237712" y="980728"/>
            <a:ext cx="8640000" cy="5707826"/>
          </a:xfrm>
          <a:prstGeom prst="roundRect">
            <a:avLst>
              <a:gd name="adj" fmla="val 814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075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7"/>
                                        </p:tgtEl>
                                      </p:cBhvr>
                                    </p:animEffect>
                                    <p:set>
                                      <p:cBhvr>
                                        <p:cTn id="13"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25851</TotalTime>
  <Words>946</Words>
  <Application>Microsoft Office PowerPoint</Application>
  <PresentationFormat>Экран (4:3)</PresentationFormat>
  <Paragraphs>148</Paragraphs>
  <Slides>16</Slides>
  <Notes>16</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16</vt:i4>
      </vt:variant>
    </vt:vector>
  </HeadingPairs>
  <TitlesOfParts>
    <vt:vector size="25" baseType="lpstr">
      <vt:lpstr>Comic Sans MS</vt:lpstr>
      <vt:lpstr>Arial</vt:lpstr>
      <vt:lpstr>Calibri</vt:lpstr>
      <vt:lpstr>Times New Roman</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ЖИТЕЛИ ДРЕВНЕРУССКОГО ГОСУДАРСТВА</dc:title>
  <dc:creator>Telli</dc:creator>
  <cp:lastModifiedBy>Admin</cp:lastModifiedBy>
  <cp:revision>1011</cp:revision>
  <dcterms:created xsi:type="dcterms:W3CDTF">2012-04-06T18:00:09Z</dcterms:created>
  <dcterms:modified xsi:type="dcterms:W3CDTF">2014-02-03T14:55:44Z</dcterms:modified>
</cp:coreProperties>
</file>