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sldIdLst>
    <p:sldId id="256" r:id="rId2"/>
    <p:sldId id="269" r:id="rId3"/>
    <p:sldId id="271" r:id="rId4"/>
    <p:sldId id="259" r:id="rId5"/>
    <p:sldId id="261" r:id="rId6"/>
    <p:sldId id="262" r:id="rId7"/>
    <p:sldId id="263" r:id="rId8"/>
    <p:sldId id="257" r:id="rId9"/>
    <p:sldId id="264" r:id="rId10"/>
    <p:sldId id="265" r:id="rId11"/>
    <p:sldId id="273" r:id="rId12"/>
    <p:sldId id="274" r:id="rId13"/>
    <p:sldId id="275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0033"/>
    <a:srgbClr val="A50021"/>
    <a:srgbClr val="CC3300"/>
    <a:srgbClr val="CC0000"/>
    <a:srgbClr val="FFFF99"/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>
        <p:scale>
          <a:sx n="53" d="100"/>
          <a:sy n="53" d="100"/>
        </p:scale>
        <p:origin x="-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D38EB0-3F6C-4ADF-880D-03176ED878C7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B1B249-72D3-4F4A-93E8-CB96755F6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1B249-72D3-4F4A-93E8-CB96755F6C0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5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 smtClean="0">
                <a:solidFill>
                  <a:schemeClr val="bg1"/>
                </a:solidFill>
                <a:hlinkClick r:id="rId3"/>
              </a:rPr>
              <a:t>Фотографии рамок взяты с сайта: </a:t>
            </a:r>
            <a:r>
              <a:rPr lang="en-US" dirty="0" smtClean="0">
                <a:hlinkClick r:id="rId3"/>
              </a:rPr>
              <a:t>http://images.yandex.ru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1B249-72D3-4F4A-93E8-CB96755F6C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6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 smtClean="0">
                <a:solidFill>
                  <a:schemeClr val="bg1"/>
                </a:solidFill>
                <a:hlinkClick r:id="rId3"/>
              </a:rPr>
              <a:t>Фотографии рамок взяты с сайта: </a:t>
            </a:r>
            <a:r>
              <a:rPr lang="en-US" dirty="0" smtClean="0">
                <a:hlinkClick r:id="rId3"/>
              </a:rPr>
              <a:t>http://images.yandex.ru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1B249-72D3-4F4A-93E8-CB96755F6C0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6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 smtClean="0">
                <a:solidFill>
                  <a:schemeClr val="bg1"/>
                </a:solidFill>
                <a:hlinkClick r:id="rId3"/>
              </a:rPr>
              <a:t>Фотографии рамок взяты с сайта: </a:t>
            </a:r>
            <a:r>
              <a:rPr lang="en-US" dirty="0" smtClean="0">
                <a:hlinkClick r:id="rId3"/>
              </a:rPr>
              <a:t>http://images.yandex.ru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1B249-72D3-4F4A-93E8-CB96755F6C0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6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172B-69C9-443D-9822-AC580BE1D4A0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E27B8-EB74-4AFB-8E9E-F01C75E63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2382-8680-48BE-A194-84269DDA9FCF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1ADC-782B-42DB-B3EE-EDC2E50FA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032C-DD0E-42FD-8687-88264DB9BD4A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5580-CDEB-46F9-893B-0ADCC68F8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F6F69-3E02-4A90-A1FF-53B51AB41AD6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5E68EF-08A0-4474-9835-14DFD42A0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333375"/>
            <a:ext cx="6270625" cy="863600"/>
          </a:xfrm>
        </p:spPr>
        <p:txBody>
          <a:bodyPr/>
          <a:lstStyle/>
          <a:p>
            <a:pPr marR="0" algn="ctr" eaLnBrk="1" hangingPunct="1"/>
            <a:r>
              <a:rPr lang="ru-RU" sz="4000" b="1" smtClean="0">
                <a:solidFill>
                  <a:srgbClr val="FFFF99"/>
                </a:solidFill>
              </a:rPr>
              <a:t>Музей искусств</a:t>
            </a:r>
          </a:p>
        </p:txBody>
      </p:sp>
      <p:pic>
        <p:nvPicPr>
          <p:cNvPr id="6146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21163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2012</a:t>
            </a:r>
          </a:p>
        </p:txBody>
      </p:sp>
      <p:pic>
        <p:nvPicPr>
          <p:cNvPr id="6148" name="Picture 6" descr="третьяков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773238"/>
            <a:ext cx="468153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4059238" y="53165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Изобразительное искусство, 2 класс.</a:t>
            </a:r>
          </a:p>
          <a:p>
            <a:pPr algn="r"/>
            <a:r>
              <a:rPr lang="ru-RU" b="1">
                <a:solidFill>
                  <a:srgbClr val="002060"/>
                </a:solidFill>
              </a:rPr>
              <a:t>Урок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27" y="116633"/>
            <a:ext cx="7772400" cy="6480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99"/>
                </a:solidFill>
                <a:effectLst/>
              </a:rPr>
              <a:t>Продуктивное задание </a:t>
            </a:r>
            <a:endParaRPr lang="ru-RU" sz="4000" dirty="0">
              <a:solidFill>
                <a:srgbClr val="FFFF99"/>
              </a:solidFill>
              <a:effectLst/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179512" y="836713"/>
            <a:ext cx="8640960" cy="1728191"/>
          </a:xfrm>
        </p:spPr>
        <p:txBody>
          <a:bodyPr/>
          <a:lstStyle/>
          <a:p>
            <a:pPr algn="just" eaLnBrk="1" hangingPunct="1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1. Рассмотри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, как оформлены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фотографии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. Подбери фотографию, которую тебе хотелось бы оформить, и продумай, как ты можешь это сделать.</a:t>
            </a:r>
            <a:endParaRPr lang="ru-RU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msi\Downloads\рамка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6103"/>
            <a:ext cx="2592288" cy="34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i\Downloads\рамка 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9714"/>
            <a:ext cx="2985492" cy="34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i\Downloads\рамка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6103"/>
            <a:ext cx="2310298" cy="34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27" y="116633"/>
            <a:ext cx="7772400" cy="6480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99"/>
                </a:solidFill>
                <a:effectLst/>
              </a:rPr>
              <a:t>Продуктивное задание </a:t>
            </a:r>
            <a:endParaRPr lang="ru-RU" sz="4000" dirty="0">
              <a:solidFill>
                <a:srgbClr val="FFFF99"/>
              </a:solidFill>
              <a:effectLst/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179512" y="836713"/>
            <a:ext cx="8640960" cy="1872207"/>
          </a:xfrm>
        </p:spPr>
        <p:txBody>
          <a:bodyPr/>
          <a:lstStyle/>
          <a:p>
            <a:pPr algn="just" eaLnBrk="1" hangingPunct="1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1. Рассмотри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, как оформлены фотографии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. Подбери фотографию, которую тебе хотелось бы оформить, и продумай, как ты можешь это сделать.</a:t>
            </a:r>
            <a:endParaRPr lang="ru-RU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msi\Downloads\рам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38848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si\Downloads\рамка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7650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si\Downloads\рамка 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68259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27" y="116633"/>
            <a:ext cx="7772400" cy="6480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99"/>
                </a:solidFill>
                <a:effectLst/>
              </a:rPr>
              <a:t>Продуктивное задание </a:t>
            </a:r>
            <a:endParaRPr lang="ru-RU" sz="4000" dirty="0">
              <a:solidFill>
                <a:srgbClr val="FFFF99"/>
              </a:solidFill>
              <a:effectLst/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179512" y="836713"/>
            <a:ext cx="8640960" cy="1872207"/>
          </a:xfrm>
        </p:spPr>
        <p:txBody>
          <a:bodyPr/>
          <a:lstStyle/>
          <a:p>
            <a:pPr algn="just" eaLnBrk="1" hangingPunct="1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1. Рассмотри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, как оформлены фотографии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. Подбери фотографию, которую тебе хотелось бы оформить, и продумай, как ты можешь это сделать.</a:t>
            </a:r>
            <a:endParaRPr lang="ru-RU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 descr="C:\Users\msi\Downloads\рамка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2904"/>
            <a:ext cx="5976664" cy="39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72008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FF99"/>
                </a:solidFill>
                <a:effectLst/>
              </a:rPr>
              <a:t>Продуктивное задание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7772400" cy="410445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Вспомни, что такое портрет.</a:t>
            </a:r>
          </a:p>
          <a:p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3. Подбери материалы и инструменты для оформления своей фотографии. Постарайся, чтобы у тебя получился забавный и симпатичный подарок.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msi\Downloads\рамка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7"/>
            <a:ext cx="2377827" cy="23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2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497888" cy="5184775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accent1"/>
                </a:solidFill>
                <a:latin typeface="Constantia" pitchFamily="18" charset="0"/>
              </a:rPr>
              <a:t>– Что тебе нужно было сделать?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FFCC00"/>
                </a:solidFill>
                <a:latin typeface="Constantia" pitchFamily="18" charset="0"/>
              </a:rPr>
              <a:t>– Какие  материалы ты использовал?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CC00"/>
                </a:solidFill>
                <a:latin typeface="Constantia" pitchFamily="18" charset="0"/>
              </a:rPr>
              <a:t>– Ты придумал оформление рамки самостоятельно или воспользовался образцом в тетради?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hlink"/>
                </a:solidFill>
                <a:latin typeface="Constantia" pitchFamily="18" charset="0"/>
              </a:rPr>
              <a:t>– Когда ты создавал свою раму, ты использовал сочетания тёплых и холодных цветов?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0066"/>
                </a:solidFill>
                <a:latin typeface="Constantia" pitchFamily="18" charset="0"/>
              </a:rPr>
              <a:t>– Ты выполнил работу самостоятельно или с помощью? С чьей? 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CC0000"/>
                </a:solidFill>
                <a:latin typeface="Constantia" pitchFamily="18" charset="0"/>
              </a:rPr>
              <a:t>– Что бы ты хотел изменить в своей работе?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9900"/>
                </a:solidFill>
                <a:latin typeface="Constantia" pitchFamily="18" charset="0"/>
              </a:rPr>
              <a:t>– Как бы ты оценил свою работу?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58888" y="584200"/>
            <a:ext cx="61372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5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Оцени свою работу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FF66"/>
                </a:solidFill>
                <a:latin typeface="Calibri" pitchFamily="34" charset="0"/>
              </a:rPr>
              <a:t>Домашнее задание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BFBFBF"/>
                </a:solidFill>
                <a:latin typeface="Constantia" pitchFamily="18" charset="0"/>
              </a:rPr>
              <a:t>     Подбери свою фотографию, в которой выражен твой характер, продумай, как её оформить, подготовь соответствующие материалы, заготовки и принеси их в класс.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репин 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989138"/>
            <a:ext cx="40338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6" descr="третьяков ре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9138"/>
            <a:ext cx="2736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0"/>
          <p:cNvSpPr>
            <a:spLocks noChangeArrowheads="1"/>
          </p:cNvSpPr>
          <p:nvPr/>
        </p:nvSpPr>
        <p:spPr bwMode="auto">
          <a:xfrm rot="10800000" flipV="1">
            <a:off x="249238" y="333375"/>
            <a:ext cx="87169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FF99"/>
                </a:solidFill>
              </a:rPr>
              <a:t>Перед вами портреты Павла Михайловича Третьякова. Попробуйте определить род занятий этого человека. Свой ответ поясните.</a:t>
            </a:r>
          </a:p>
        </p:txBody>
      </p:sp>
      <p:pic>
        <p:nvPicPr>
          <p:cNvPr id="7172" name="Picture 5" descr="памят трет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156325" y="1989138"/>
            <a:ext cx="2754313" cy="3671887"/>
          </a:xfrm>
        </p:spPr>
      </p:pic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179388" y="587692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И. Репин. Портрет </a:t>
            </a:r>
          </a:p>
          <a:p>
            <a:r>
              <a:rPr lang="ru-RU" b="1">
                <a:solidFill>
                  <a:srgbClr val="002060"/>
                </a:solidFill>
              </a:rPr>
              <a:t>П.М. Третьякова</a:t>
            </a:r>
          </a:p>
        </p:txBody>
      </p:sp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3060700" y="5876925"/>
            <a:ext cx="288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И. Репин. Портрет </a:t>
            </a:r>
          </a:p>
          <a:p>
            <a:r>
              <a:rPr lang="ru-RU" b="1">
                <a:solidFill>
                  <a:srgbClr val="002060"/>
                </a:solidFill>
              </a:rPr>
              <a:t>П.М. Третьякова</a:t>
            </a:r>
          </a:p>
        </p:txBody>
      </p:sp>
      <p:sp>
        <p:nvSpPr>
          <p:cNvPr id="7175" name="Прямоугольник 3"/>
          <p:cNvSpPr>
            <a:spLocks noChangeArrowheads="1"/>
          </p:cNvSpPr>
          <p:nvPr/>
        </p:nvSpPr>
        <p:spPr bwMode="auto">
          <a:xfrm>
            <a:off x="6156325" y="5864225"/>
            <a:ext cx="280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Памятник П.М. Третьякову у галереи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ChangeArrowheads="1"/>
          </p:cNvSpPr>
          <p:nvPr/>
        </p:nvSpPr>
        <p:spPr bwMode="auto">
          <a:xfrm>
            <a:off x="611188" y="333375"/>
            <a:ext cx="8172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FF99"/>
                </a:solidFill>
              </a:rPr>
              <a:t>«Московский купец Павел Михайлович Третьяков…»</a:t>
            </a:r>
          </a:p>
        </p:txBody>
      </p:sp>
      <p:pic>
        <p:nvPicPr>
          <p:cNvPr id="8194" name="Picture 5" descr="05_kramsk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657350"/>
            <a:ext cx="379412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730500" y="6381750"/>
            <a:ext cx="358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И. Крамской. Портрет Третьякова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77" y="332655"/>
            <a:ext cx="7772400" cy="72008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99"/>
                </a:solidFill>
              </a:rPr>
              <a:t>Формулирование проблемы</a:t>
            </a:r>
            <a:endParaRPr lang="ru-RU" sz="4000">
              <a:solidFill>
                <a:srgbClr val="FFFF99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1484313"/>
            <a:ext cx="7772400" cy="51133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прославился Павел Михайлович Третьяков?</a:t>
            </a:r>
          </a:p>
          <a:p>
            <a:pPr algn="ctr" eaLnBrk="1" hangingPunct="1">
              <a:defRPr/>
            </a:pPr>
            <a:endParaRPr lang="ru-RU" sz="3400" b="1" dirty="0" smtClean="0">
              <a:solidFill>
                <a:srgbClr val="FFCC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endParaRPr lang="ru-RU" sz="3400" b="1" dirty="0" smtClean="0">
              <a:solidFill>
                <a:srgbClr val="FFCC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endParaRPr lang="ru-RU" sz="3200" dirty="0" smtClean="0">
              <a:latin typeface="Constantia" pitchFamily="18" charset="0"/>
            </a:endParaRPr>
          </a:p>
          <a:p>
            <a:pPr algn="ctr" eaLnBrk="1" hangingPunct="1">
              <a:defRPr/>
            </a:pPr>
            <a:endParaRPr lang="ru-RU" sz="3200" dirty="0" smtClean="0">
              <a:latin typeface="Constantia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latin typeface="Constantia" pitchFamily="18" charset="0"/>
            </a:endParaRPr>
          </a:p>
          <a:p>
            <a:pPr algn="ctr" eaLnBrk="1" hangingPunct="1">
              <a:defRPr/>
            </a:pPr>
            <a:r>
              <a:rPr lang="ru-RU" sz="3200" i="1" dirty="0" smtClean="0">
                <a:solidFill>
                  <a:srgbClr val="002060"/>
                </a:solidFill>
                <a:latin typeface="Constantia" pitchFamily="18" charset="0"/>
              </a:rPr>
              <a:t>Возможны и другие варианты проблемного вопроса</a:t>
            </a:r>
          </a:p>
        </p:txBody>
      </p:sp>
      <p:pic>
        <p:nvPicPr>
          <p:cNvPr id="9219" name="Picture 6" descr="вопр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284538"/>
            <a:ext cx="32480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27" y="260648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Поиск решения проблемы</a:t>
            </a:r>
            <a:endParaRPr lang="ru-RU" sz="4000">
              <a:solidFill>
                <a:srgbClr val="FFFF99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2" name="Текст 2"/>
          <p:cNvSpPr>
            <a:spLocks noGrp="1"/>
          </p:cNvSpPr>
          <p:nvPr>
            <p:ph type="body" idx="1"/>
          </p:nvPr>
        </p:nvSpPr>
        <p:spPr>
          <a:xfrm>
            <a:off x="971550" y="1268413"/>
            <a:ext cx="7380288" cy="23399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1. Просмотровое чтение.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i="1" smtClean="0">
                <a:solidFill>
                  <a:srgbClr val="99FFCC"/>
                </a:solidFill>
                <a:latin typeface="Constantia" pitchFamily="18" charset="0"/>
              </a:rPr>
              <a:t>– </a:t>
            </a:r>
            <a:r>
              <a:rPr lang="ru-RU" sz="3200" b="1" smtClean="0">
                <a:solidFill>
                  <a:srgbClr val="99FFCC"/>
                </a:solidFill>
                <a:latin typeface="Constantia" pitchFamily="18" charset="0"/>
              </a:rPr>
              <a:t>На основе заглавия, иллюстраций, ключевых слов выскажите предположение, о чём будет этот текст?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000066"/>
              </a:solidFill>
              <a:latin typeface="Constantia" pitchFamily="18" charset="0"/>
            </a:endParaRPr>
          </a:p>
        </p:txBody>
      </p:sp>
      <p:pic>
        <p:nvPicPr>
          <p:cNvPr id="10243" name="Picture 6" descr="59895123_The_State_Tretyakov_Gall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856038"/>
            <a:ext cx="41132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27" y="476672"/>
            <a:ext cx="77724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Поиск решения проблемы</a:t>
            </a:r>
            <a:endParaRPr lang="ru-RU" sz="4000">
              <a:solidFill>
                <a:srgbClr val="FFFF99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6" name="Текст 2"/>
          <p:cNvSpPr>
            <a:spLocks noGrp="1"/>
          </p:cNvSpPr>
          <p:nvPr>
            <p:ph type="body" idx="1"/>
          </p:nvPr>
        </p:nvSpPr>
        <p:spPr>
          <a:xfrm>
            <a:off x="1042988" y="1628775"/>
            <a:ext cx="7331075" cy="36718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rgbClr val="FFC000"/>
                </a:solidFill>
                <a:latin typeface="Constantia" pitchFamily="18" charset="0"/>
              </a:rPr>
              <a:t>2. Ознакомительное чтение.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i="1" dirty="0" smtClean="0">
                <a:solidFill>
                  <a:srgbClr val="99FFCC"/>
                </a:solidFill>
                <a:latin typeface="Constantia" pitchFamily="18" charset="0"/>
              </a:rPr>
              <a:t>– </a:t>
            </a:r>
            <a:r>
              <a:rPr lang="ru-RU" sz="3200" b="1" dirty="0" smtClean="0">
                <a:solidFill>
                  <a:srgbClr val="99FFCC"/>
                </a:solidFill>
                <a:latin typeface="Constantia" pitchFamily="18" charset="0"/>
              </a:rPr>
              <a:t>Выделите в тексте места остановок буквами: </a:t>
            </a: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В</a:t>
            </a:r>
            <a:r>
              <a:rPr lang="ru-RU" sz="3200" b="1" dirty="0" smtClean="0">
                <a:solidFill>
                  <a:srgbClr val="99FFCC"/>
                </a:solidFill>
                <a:latin typeface="Constantia" pitchFamily="18" charset="0"/>
              </a:rPr>
              <a:t> – вопрос автору, </a:t>
            </a: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О</a:t>
            </a:r>
            <a:r>
              <a:rPr lang="ru-RU" sz="3200" b="1" dirty="0" smtClean="0">
                <a:solidFill>
                  <a:srgbClr val="99FFCC"/>
                </a:solidFill>
                <a:latin typeface="Constantia" pitchFamily="18" charset="0"/>
              </a:rPr>
              <a:t> – прогнозирование ответа на возникший вопрос к автору, </a:t>
            </a: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П</a:t>
            </a:r>
            <a:r>
              <a:rPr lang="ru-RU" sz="3200" b="1" dirty="0" smtClean="0">
                <a:solidFill>
                  <a:srgbClr val="99FFCC"/>
                </a:solidFill>
                <a:latin typeface="Constantia" pitchFamily="18" charset="0"/>
              </a:rPr>
              <a:t> – проверка своего прогноза по тексту</a:t>
            </a:r>
            <a:r>
              <a:rPr lang="ru-RU" sz="3200" b="1" i="1" dirty="0" smtClean="0">
                <a:solidFill>
                  <a:srgbClr val="99FFCC"/>
                </a:solidFill>
                <a:latin typeface="Constanti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ru-RU" sz="3000" b="1" dirty="0" smtClean="0">
              <a:solidFill>
                <a:srgbClr val="000066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65" y="717848"/>
            <a:ext cx="77724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99"/>
                </a:solidFill>
                <a:effectLst/>
              </a:rPr>
              <a:t>Поиск решения проблемы</a:t>
            </a:r>
            <a:endParaRPr lang="ru-RU" sz="4000">
              <a:solidFill>
                <a:srgbClr val="FFFF99"/>
              </a:solidFill>
              <a:effectLst/>
            </a:endParaRPr>
          </a:p>
        </p:txBody>
      </p:sp>
      <p:sp>
        <p:nvSpPr>
          <p:cNvPr id="12290" name="Текст 2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7772400" cy="27305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FFC000"/>
                </a:solidFill>
                <a:latin typeface="Constantia" pitchFamily="18" charset="0"/>
              </a:rPr>
              <a:t>3. Изучающее чтение.</a:t>
            </a:r>
          </a:p>
          <a:p>
            <a:pPr eaLnBrk="1" hangingPunct="1"/>
            <a:r>
              <a:rPr lang="ru-RU" sz="3200" b="1" i="1" dirty="0" smtClean="0">
                <a:solidFill>
                  <a:srgbClr val="99FFCC"/>
                </a:solidFill>
                <a:latin typeface="Constantia" pitchFamily="18" charset="0"/>
              </a:rPr>
              <a:t>– </a:t>
            </a:r>
            <a:r>
              <a:rPr lang="ru-RU" sz="3200" b="1" dirty="0" smtClean="0">
                <a:solidFill>
                  <a:srgbClr val="99FFCC"/>
                </a:solidFill>
                <a:latin typeface="Constantia" pitchFamily="18" charset="0"/>
              </a:rPr>
              <a:t>Ответьте на вопросы по тексту: чем прославился Третьяков? Как вы догадались? </a:t>
            </a:r>
          </a:p>
          <a:p>
            <a:pPr eaLnBrk="1" hangingPunct="1"/>
            <a:endParaRPr lang="ru-RU" sz="3200" dirty="0" smtClean="0">
              <a:solidFill>
                <a:srgbClr val="000066"/>
              </a:solidFill>
              <a:latin typeface="Constantia" pitchFamily="18" charset="0"/>
            </a:endParaRPr>
          </a:p>
        </p:txBody>
      </p:sp>
      <p:pic>
        <p:nvPicPr>
          <p:cNvPr id="12291" name="Picture 5" descr="памят 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500438"/>
            <a:ext cx="23764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8145463" cy="11525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rPr>
              <a:t>Рассмотри фото одного из залов Третьяковской галереи. Все картины разные, но есть у них одна общая черта. Какая?</a:t>
            </a:r>
          </a:p>
        </p:txBody>
      </p:sp>
      <p:pic>
        <p:nvPicPr>
          <p:cNvPr id="13314" name="Picture 4" descr="залы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557338"/>
            <a:ext cx="7561262" cy="504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8496943" cy="6480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99"/>
                </a:solidFill>
                <a:effectLst/>
              </a:rPr>
              <a:t>Выражение решения проблемы</a:t>
            </a:r>
            <a:endParaRPr lang="ru-RU" sz="4000">
              <a:solidFill>
                <a:srgbClr val="FFFF99"/>
              </a:solidFill>
              <a:effectLst/>
            </a:endParaRP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684213" y="1773238"/>
            <a:ext cx="7772400" cy="1509712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002060"/>
                </a:solidFill>
                <a:latin typeface="Constantia" pitchFamily="18" charset="0"/>
              </a:rPr>
              <a:t>Чем прославился Павел Михайлович Третьяков?</a:t>
            </a:r>
          </a:p>
        </p:txBody>
      </p:sp>
      <p:pic>
        <p:nvPicPr>
          <p:cNvPr id="14339" name="Picture 6" descr="вопр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789363"/>
            <a:ext cx="32480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454</Words>
  <Application>Microsoft Office PowerPoint</Application>
  <PresentationFormat>Экран (4:3)</PresentationFormat>
  <Paragraphs>58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Формулирование проблемы</vt:lpstr>
      <vt:lpstr>Поиск решения проблемы</vt:lpstr>
      <vt:lpstr>Поиск решения проблемы</vt:lpstr>
      <vt:lpstr>Поиск решения проблемы</vt:lpstr>
      <vt:lpstr>Рассмотри фото одного из залов Третьяковской галереи. Все картины разные, но есть у них одна общая черта. Какая?</vt:lpstr>
      <vt:lpstr>Выражение решения проблемы</vt:lpstr>
      <vt:lpstr>Продуктивное задание </vt:lpstr>
      <vt:lpstr>Продуктивное задание </vt:lpstr>
      <vt:lpstr>Продуктивное задание </vt:lpstr>
      <vt:lpstr>Продуктивное задание 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22</cp:revision>
  <dcterms:created xsi:type="dcterms:W3CDTF">2012-09-17T15:13:52Z</dcterms:created>
  <dcterms:modified xsi:type="dcterms:W3CDTF">2012-10-19T19:24:22Z</dcterms:modified>
</cp:coreProperties>
</file>