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4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266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0"/>
      </p:cViewPr>
      <p:guideLst>
        <p:guide orient="horz" pos="34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B58ADCE-7109-4D78-9DD9-B8FF07A3CF26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628323-3273-40AD-9EB0-FFE9811A7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D7655-1C80-4002-9F5B-4B8F62E35947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5F04-3C06-41D9-AD4C-86D15F364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B9C3A-F057-4429-9DED-103104DF243D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8E70A-62C7-4F7B-BB9D-6E7F9C249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66C42-2A9F-4CDB-B979-0E999AED6156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D3A6-CE52-49E2-80CA-60F8F106EE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53A1-459B-4C9A-8521-B32465C71AFB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6D25-2616-4E7B-BA56-9F89BFA3FC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1ABF-DEBE-4738-89D3-70905647CBE6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CCDC-471D-44B2-B7E8-6139914FD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756E8-9934-4CB6-BF90-6DAB93F09448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5DFA9-2773-403D-B23D-940B25271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BB6A-3059-4F17-BDCD-2BF538811A71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BB8FD-E153-4DF1-AE38-9F0C2B4A52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0037-7625-4618-8CD8-AFA419F4C5E5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93B49-75E6-40A2-B754-69E3814F6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CA17-18A8-4484-A5AB-876E43564E8B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12006-19BF-47A5-A1B8-C6C32B09F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7B60-9DE2-4B5A-B8F5-6028BE3AB87E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9C317-530A-4C5A-AD33-EF75DAFDE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14834-3186-41F4-8A7A-C3F8396561E5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DEEB9-3614-4C97-A7B4-3326C9C09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72CD76-8580-4FF3-8838-77ECC802AE8D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5B1F0-C99F-49F1-9C16-C27B648ED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4636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9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3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Решение задач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на перебор вариантов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вычисление вероятностей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484438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IX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ГЕОМЕТРИЧЕСКИЕ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КОМБИНАТОРНЫЕ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Сложный выбор для элементов одного множества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3</a:t>
            </a:r>
          </a:p>
        </p:txBody>
      </p:sp>
      <p:sp>
        <p:nvSpPr>
          <p:cNvPr id="23557" name="TextBox 12"/>
          <p:cNvSpPr txBox="1">
            <a:spLocks noChangeArrowheads="1"/>
          </p:cNvSpPr>
          <p:nvPr/>
        </p:nvSpPr>
        <p:spPr bwMode="auto">
          <a:xfrm>
            <a:off x="250825" y="175736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можно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построить в ряд 5 человек?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592388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Первым в ряду можно поставить любого из 5 человек, т.е.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первого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человека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5 различными способами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433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После того как первый человек в ряду выбран,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второго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можно выбрать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4 способами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взять любого из четырёх оставшихся.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914900"/>
            <a:ext cx="8642350" cy="1446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Рассуждая аналогично, устанавливаем,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третьего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ряду можно выбрать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3 способами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четвёртого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 способами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и, наконец,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последнего,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пятого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–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единственным способом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Сложный выбор для элементов одного множества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3</a:t>
            </a:r>
          </a:p>
        </p:txBody>
      </p:sp>
      <p:sp>
        <p:nvSpPr>
          <p:cNvPr id="24581" name="TextBox 12"/>
          <p:cNvSpPr txBox="1">
            <a:spLocks noChangeArrowheads="1"/>
          </p:cNvSpPr>
          <p:nvPr/>
        </p:nvSpPr>
        <p:spPr bwMode="auto">
          <a:xfrm>
            <a:off x="250825" y="1757363"/>
            <a:ext cx="8642350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можно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построить в ряд 5 человек?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592388"/>
            <a:ext cx="8642350" cy="1262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Применяя правило умножения,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подсчитаем количество способов: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· 4 · 3 · 2 · 1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т.е.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924300"/>
            <a:ext cx="8642350" cy="2770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Полученное произведение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переписать в обратном порядке: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· 2 · 3 · 4 · 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Здесь выписано произведение всех натуральных чисел, начиная с 1 и заканчивая 5.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таких произведений имеется специальное название и специальное обозначение.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Факториал</a:t>
            </a:r>
          </a:p>
        </p:txBody>
      </p:sp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71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Произведение всех натуральных чисел, начиная с единицы и заканчивая натуральным числом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обозначается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(читается «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эн факториал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»), т.е.: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 = 1 · 2 · 3 · … · n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Считается, что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1! = 1</a:t>
            </a:r>
            <a:endParaRPr lang="ru-RU" sz="300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Упорядочение множества, состоящего из </a:t>
            </a:r>
            <a:r>
              <a:rPr lang="en-US" sz="2500" b="1" i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элементов</a:t>
            </a: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Проводя такие же рассуждения,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 при решении задачи 3,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установить следующий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важнейший результат: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951163"/>
            <a:ext cx="8642350" cy="2247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состоящее из </a:t>
            </a:r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элементов,</a:t>
            </a:r>
          </a:p>
          <a:p>
            <a:pPr algn="ctr"/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упорядочить</a:t>
            </a:r>
          </a:p>
          <a:p>
            <a:pPr algn="ctr"/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!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способами.</a:t>
            </a:r>
            <a:endParaRPr lang="ru-RU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пар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27652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4</a:t>
            </a:r>
          </a:p>
        </p:txBody>
      </p:sp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250825" y="178117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Им нужно назначить двух дежурных.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можно это сделать?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933700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решении задачи 4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 играет никакой роли порядок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котором названы ребята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выбираемой паре дежурных.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59898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Дерево выбора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решения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этой задачи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не годится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551656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Рассмотрим решение задачи 4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графа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пар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28676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4</a:t>
            </a:r>
          </a:p>
        </p:txBody>
      </p:sp>
      <p:sp>
        <p:nvSpPr>
          <p:cNvPr id="28677" name="TextBox 11"/>
          <p:cNvSpPr txBox="1">
            <a:spLocks noChangeArrowheads="1"/>
          </p:cNvSpPr>
          <p:nvPr/>
        </p:nvSpPr>
        <p:spPr bwMode="auto">
          <a:xfrm>
            <a:off x="250825" y="178117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Им нужно назначить двух дежурных.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можно это сделать?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128963"/>
            <a:ext cx="3825875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Изобразим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каждого из ребят точкой с первой буквой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его имени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(левый рисунок).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67188" y="2933700"/>
            <a:ext cx="4730750" cy="21605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138738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Каждой паре дежурных</a:t>
            </a: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будет соответствовать отрезок,</a:t>
            </a:r>
          </a:p>
          <a:p>
            <a:pPr algn="ctr"/>
            <a:r>
              <a:rPr lang="ru-RU" sz="2000" b="1">
                <a:latin typeface="Verdana" pitchFamily="34" charset="0"/>
                <a:ea typeface="Verdana" pitchFamily="34" charset="0"/>
                <a:cs typeface="Verdana" pitchFamily="34" charset="0"/>
              </a:rPr>
              <a:t>соединяющий соответственные точки – вершины графа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Скажем, если дежурят Витя с Димой,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то это будет отрезок ВД (правый рисунок).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969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пар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29700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4</a:t>
            </a:r>
          </a:p>
        </p:txBody>
      </p:sp>
      <p:sp>
        <p:nvSpPr>
          <p:cNvPr id="29701" name="TextBox 11"/>
          <p:cNvSpPr txBox="1">
            <a:spLocks noChangeArrowheads="1"/>
          </p:cNvSpPr>
          <p:nvPr/>
        </p:nvSpPr>
        <p:spPr bwMode="auto">
          <a:xfrm>
            <a:off x="250825" y="178117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Им нужно назначить двух дежурных.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можно это сделать?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973388"/>
            <a:ext cx="5446713" cy="2616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Теперь для решения задачи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рассматриваемой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модели нужно соединить отрезком каждую пару точек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подсчитать количество получившихся отрезков.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Таких отрезков 10.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8975" y="2965450"/>
            <a:ext cx="3124200" cy="31194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072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пар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30724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3632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нужно найти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всех возможных пар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25 элементов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рисовать граф с 25 вершинами,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соединять каждые две вершины отрезком,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затем непосредственно подсчитывать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получившихся отрезков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весьма затруднительно.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174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пар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31748" name="TextBox 11"/>
          <p:cNvSpPr txBox="1">
            <a:spLocks noChangeArrowheads="1"/>
          </p:cNvSpPr>
          <p:nvPr/>
        </p:nvSpPr>
        <p:spPr bwMode="auto">
          <a:xfrm>
            <a:off x="250825" y="12684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Представив мысленно описанный граф,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причём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не с 25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а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вершинами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попробуем произвести подсчёт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следующим образом.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43205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каждой из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вершин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выходит по (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) отрезков.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348038"/>
            <a:ext cx="8642350" cy="20161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перемножить эти два числа,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т.е. вычислить произведение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1)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получится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удвоенное количество отрезков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ведь при описанном методе подсчёта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каждый отрезок был учтён ровно два раза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420652"/>
            <a:ext cx="8640960" cy="1276888"/>
          </a:xfrm>
          <a:prstGeom prst="rect">
            <a:avLst/>
          </a:prstGeom>
          <a:blipFill rotWithShape="1">
            <a:blip r:embed="rId3"/>
            <a:stretch>
              <a:fillRect t="-333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277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пар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3468578"/>
          </a:xfrm>
          <a:prstGeom prst="rect">
            <a:avLst/>
          </a:prstGeom>
          <a:blipFill rotWithShape="1">
            <a:blip r:embed="rId3"/>
            <a:stretch>
              <a:fillRect t="-3163" b="-228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Задача 1</a:t>
            </a:r>
            <a:endParaRPr lang="en-US" sz="2500" b="1">
              <a:solidFill>
                <a:srgbClr val="800000"/>
              </a:solidFill>
              <a:latin typeface="Verdana" pitchFamily="34" charset="0"/>
            </a:endParaRP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вычисление вероятностей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Задача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1808163"/>
            <a:ext cx="8642350" cy="41306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Удочка состоит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удилища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лески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</a:rPr>
              <a:t>крючка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У мальчиков есть </a:t>
            </a:r>
            <a:r>
              <a:rPr lang="ru-RU" sz="2500" b="1">
                <a:latin typeface="Verdana" pitchFamily="34" charset="0"/>
              </a:rPr>
              <a:t>три удилища</a:t>
            </a:r>
            <a:r>
              <a:rPr lang="ru-RU" sz="2500">
                <a:latin typeface="Verdana" pitchFamily="34" charset="0"/>
              </a:rPr>
              <a:t>:</a:t>
            </a:r>
          </a:p>
          <a:p>
            <a:pPr algn="ctr"/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бамбуковое</a:t>
            </a:r>
            <a:r>
              <a:rPr lang="ru-RU" sz="2500">
                <a:latin typeface="Verdana" pitchFamily="34" charset="0"/>
              </a:rPr>
              <a:t>,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орешниковое</a:t>
            </a:r>
            <a:r>
              <a:rPr lang="ru-RU" sz="2500">
                <a:latin typeface="Verdana" pitchFamily="34" charset="0"/>
              </a:rPr>
              <a:t> и </a:t>
            </a:r>
            <a:r>
              <a:rPr lang="ru-RU" sz="2500" b="1" i="1">
                <a:solidFill>
                  <a:srgbClr val="C00000"/>
                </a:solidFill>
                <a:latin typeface="Verdana" pitchFamily="34" charset="0"/>
              </a:rPr>
              <a:t>пластиковое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</a:rPr>
              <a:t>две лески</a:t>
            </a:r>
            <a:r>
              <a:rPr lang="ru-RU" sz="2500">
                <a:latin typeface="Verdana" pitchFamily="34" charset="0"/>
              </a:rPr>
              <a:t>:</a:t>
            </a:r>
          </a:p>
          <a:p>
            <a:pPr algn="ctr"/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жёлтая</a:t>
            </a:r>
            <a:r>
              <a:rPr lang="ru-RU" sz="2500">
                <a:solidFill>
                  <a:srgbClr val="0000FF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</a:rPr>
              <a:t>зелёная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а также </a:t>
            </a:r>
            <a:r>
              <a:rPr lang="ru-RU" sz="2500" b="1">
                <a:latin typeface="Verdana" pitchFamily="34" charset="0"/>
              </a:rPr>
              <a:t>два крючка</a:t>
            </a:r>
            <a:r>
              <a:rPr lang="ru-RU" sz="2500">
                <a:latin typeface="Verdana" pitchFamily="34" charset="0"/>
              </a:rPr>
              <a:t>:</a:t>
            </a:r>
          </a:p>
          <a:p>
            <a:pPr algn="ctr"/>
            <a:r>
              <a:rPr lang="ru-RU" sz="2500" b="1" i="1">
                <a:solidFill>
                  <a:srgbClr val="E46C0A"/>
                </a:solidFill>
                <a:latin typeface="Verdana" pitchFamily="34" charset="0"/>
              </a:rPr>
              <a:t>большой</a:t>
            </a:r>
            <a:r>
              <a:rPr lang="ru-RU" sz="2500">
                <a:solidFill>
                  <a:srgbClr val="E46C0A"/>
                </a:solidFill>
                <a:latin typeface="Verdana" pitchFamily="34" charset="0"/>
              </a:rPr>
              <a:t>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 i="1">
                <a:solidFill>
                  <a:srgbClr val="E46C0A"/>
                </a:solidFill>
                <a:latin typeface="Verdana" pitchFamily="34" charset="0"/>
              </a:rPr>
              <a:t>маленький</a:t>
            </a:r>
            <a:r>
              <a:rPr lang="ru-RU" sz="25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</a:rPr>
              <a:t>Сколькими различными способами</a:t>
            </a:r>
          </a:p>
          <a:p>
            <a:pPr algn="ctr"/>
            <a:r>
              <a:rPr lang="ru-RU" sz="2500">
                <a:latin typeface="Verdana" pitchFamily="34" charset="0"/>
              </a:rPr>
              <a:t>мальчики могут сделать удочку?</a:t>
            </a:r>
            <a:endParaRPr lang="en-US" sz="25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379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7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пяти человек?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614613"/>
            <a:ext cx="5311775" cy="31384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Если использовать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ту же математическую модель,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которой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находили количество пар, то, изобразив ребят точками,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нужно установить,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имеется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различных треугольников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 вершинами в этих пяти точках.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2138" y="2619375"/>
            <a:ext cx="3221037" cy="3149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481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821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пяти человек?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614613"/>
            <a:ext cx="5311775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Один из таких треугольников,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соответствующий дежурству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Вити, Гули и Димы,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изображён на рисунке.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0550" y="2619375"/>
            <a:ext cx="3222625" cy="31464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584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845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пяти человек?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614613"/>
            <a:ext cx="5311775" cy="2954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данной конкретной задаче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применить следующий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«обходной манёвр»: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если мы выберем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тройку ребят, то тем самым автоматически окажется выбранной пара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«невыбранных» ребят.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0550" y="2619375"/>
            <a:ext cx="3222625" cy="3216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686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5 элементов</a:t>
            </a: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22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869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</a:t>
            </a:r>
            <a:r>
              <a:rPr lang="en-US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пяти человек?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614554"/>
            <a:ext cx="5310590" cy="3153299"/>
          </a:xfrm>
          <a:prstGeom prst="rect">
            <a:avLst/>
          </a:prstGeom>
          <a:blipFill rotWithShape="1">
            <a:blip r:embed="rId3"/>
            <a:stretch>
              <a:fillRect t="-96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0550" y="2619375"/>
            <a:ext cx="3222625" cy="3216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вычисление вероятностей</a:t>
            </a:r>
          </a:p>
        </p:txBody>
      </p:sp>
      <p:sp>
        <p:nvSpPr>
          <p:cNvPr id="3789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на множестве из </a:t>
            </a:r>
            <a:r>
              <a:rPr lang="en-US" sz="2500" b="1" i="1">
                <a:solidFill>
                  <a:srgbClr val="151515"/>
                </a:solidFill>
                <a:latin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 элементов</a:t>
            </a:r>
          </a:p>
        </p:txBody>
      </p:sp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Задача 6</a:t>
            </a:r>
          </a:p>
        </p:txBody>
      </p:sp>
      <p:sp>
        <p:nvSpPr>
          <p:cNvPr id="37893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Сколько различных троек можно выбрать</a:t>
            </a:r>
          </a:p>
          <a:p>
            <a:pPr algn="ctr"/>
            <a:r>
              <a:rPr lang="ru-RU" sz="2200" b="1">
                <a:latin typeface="Verdana" pitchFamily="34" charset="0"/>
              </a:rPr>
              <a:t>из множества, содержащего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</a:rPr>
              <a:t>n</a:t>
            </a:r>
            <a:r>
              <a:rPr lang="ru-RU" sz="2200" b="1">
                <a:latin typeface="Verdana" pitchFamily="34" charset="0"/>
              </a:rPr>
              <a:t> элементов?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614613"/>
            <a:ext cx="8642350" cy="1919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Имеются в виду неупорядоченные тройки.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Если дежурят, скажем, Витя, Гуля и Дима,</a:t>
            </a:r>
          </a:p>
          <a:p>
            <a:pPr algn="ctr"/>
            <a:r>
              <a:rPr lang="ru-RU" sz="2200">
                <a:latin typeface="Verdana" pitchFamily="34" charset="0"/>
              </a:rPr>
              <a:t>то неважно, в каком порядке они будут</a:t>
            </a:r>
          </a:p>
          <a:p>
            <a:pPr algn="ctr"/>
            <a:r>
              <a:rPr lang="ru-RU" sz="2200">
                <a:latin typeface="Verdana" pitchFamily="34" charset="0"/>
              </a:rPr>
              <a:t>записаны в списке дежурных, важно только,</a:t>
            </a:r>
          </a:p>
          <a:p>
            <a:pPr algn="ctr"/>
            <a:r>
              <a:rPr lang="ru-RU" sz="2200">
                <a:latin typeface="Verdana" pitchFamily="34" charset="0"/>
              </a:rPr>
              <a:t>какие именно ребята входят в эту тройку.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619625"/>
            <a:ext cx="8642350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А записать в некотором порядке</a:t>
            </a:r>
          </a:p>
          <a:p>
            <a:pPr algn="ctr"/>
            <a:r>
              <a:rPr lang="ru-RU" sz="2200">
                <a:latin typeface="Verdana" pitchFamily="34" charset="0"/>
              </a:rPr>
              <a:t>эту тройку дежурных можно шестью способами</a:t>
            </a:r>
          </a:p>
          <a:p>
            <a:pPr algn="ctr"/>
            <a:r>
              <a:rPr lang="ru-RU" sz="2200">
                <a:latin typeface="Verdana" pitchFamily="34" charset="0"/>
              </a:rPr>
              <a:t>(по первым буквам имён):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ВГД, ВДГ, ГВД, ГДВ, ДВГ, ДГВ</a:t>
            </a:r>
            <a:r>
              <a:rPr lang="ru-RU" sz="2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891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 i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6</a:t>
            </a:r>
          </a:p>
        </p:txBody>
      </p:sp>
      <p:sp>
        <p:nvSpPr>
          <p:cNvPr id="38917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 можно выбрать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множества, содержащего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605088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Точно также, шестью способами,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подписать треугольник,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соответствующий этой тройке дежурных на графе.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743325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одной неупорядоченной тройке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соответствует шесть упорядоченных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905375"/>
            <a:ext cx="8642350" cy="16002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Этот результат известен из рассмотренной задачи 3: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множество из трёх элементов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упорядочить 3!,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т.е. 6 способами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3993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 i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6</a:t>
            </a:r>
          </a:p>
        </p:txBody>
      </p:sp>
      <p:sp>
        <p:nvSpPr>
          <p:cNvPr id="39941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 можно выбрать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множества, содержащего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605088"/>
            <a:ext cx="8642350" cy="24304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решения задачи 6 поступим следующим образом.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умеем находить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упорядоченных троек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n элементов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По правилу умножения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это количество равно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1)(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2)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087938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Но поскольку каждую тройку элементов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упорядочить 3! способами,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то количество неупорядоченных троек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3! раз меньше, чем упорядоченных.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0963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 i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40964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6</a:t>
            </a:r>
          </a:p>
        </p:txBody>
      </p:sp>
      <p:sp>
        <p:nvSpPr>
          <p:cNvPr id="40965" name="TextBox 8"/>
          <p:cNvSpPr txBox="1">
            <a:spLocks noChangeArrowheads="1"/>
          </p:cNvSpPr>
          <p:nvPr/>
        </p:nvSpPr>
        <p:spPr bwMode="auto">
          <a:xfrm>
            <a:off x="250825" y="1781175"/>
            <a:ext cx="8642350" cy="769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различных троек можно выбрать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из множества, содержащего </a:t>
            </a:r>
            <a:r>
              <a:rPr lang="ru-RU" sz="22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605088"/>
            <a:ext cx="8642350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Таким образом,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мы установили следующий важный результат: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422610"/>
            <a:ext cx="8640960" cy="2510559"/>
          </a:xfrm>
          <a:prstGeom prst="rect">
            <a:avLst/>
          </a:prstGeom>
          <a:blipFill rotWithShape="1">
            <a:blip r:embed="rId3"/>
            <a:stretch>
              <a:fillRect t="-3883" b="-2670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19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различных троек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множестве из </a:t>
            </a:r>
            <a:r>
              <a:rPr lang="en-US" sz="2500" b="1" i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элементов</a:t>
            </a: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803560"/>
            <a:ext cx="8640960" cy="2725041"/>
          </a:xfrm>
          <a:prstGeom prst="rect">
            <a:avLst/>
          </a:prstGeom>
          <a:blipFill rotWithShape="1">
            <a:blip r:embed="rId3"/>
            <a:stretch>
              <a:fillRect t="-1566" b="-447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301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3012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7</a:t>
            </a:r>
          </a:p>
        </p:txBody>
      </p:sp>
      <p:sp>
        <p:nvSpPr>
          <p:cNvPr id="43013" name="TextBox 11"/>
          <p:cNvSpPr txBox="1">
            <a:spLocks noChangeArrowheads="1"/>
          </p:cNvSpPr>
          <p:nvPr/>
        </p:nvSpPr>
        <p:spPr bwMode="auto">
          <a:xfrm>
            <a:off x="250825" y="1781175"/>
            <a:ext cx="8642350" cy="39084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Им нужно назначить двух дежурных.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Они написали свои имена на одинаковых бумажках, сложили их в пустой рюкзак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и вынули наугад две бумажки.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Какова вероятность того,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что дежурить будут два мальчика?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Две девочки?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Мальчик и девочка?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16387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задачи 1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помощью дерева выбора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1268413"/>
            <a:ext cx="8640762" cy="3030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389438"/>
            <a:ext cx="8642350" cy="2338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нахождения количества вариантов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нужно пройтись по дереву, начиная с корня,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всеми возможными способами.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На изображённом дереве из конца каждой веточки предыдущего уровня выходит одно и то же количество веточек следующего уровня,</a:t>
            </a:r>
          </a:p>
          <a:p>
            <a:pPr algn="ctr"/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количество вариантов равно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· 2 · 2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, т.е. </a:t>
            </a:r>
            <a:r>
              <a:rPr lang="ru-RU" sz="2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ru-RU" sz="2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40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4036" name="TextBox 12"/>
          <p:cNvSpPr txBox="1">
            <a:spLocks noChangeArrowheads="1"/>
          </p:cNvSpPr>
          <p:nvPr/>
        </p:nvSpPr>
        <p:spPr bwMode="auto">
          <a:xfrm>
            <a:off x="250825" y="1266825"/>
            <a:ext cx="8642350" cy="44005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все результаты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случайного эксперимента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равновозможны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вероятность случайного события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равна отношению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количества благоприятных</a:t>
            </a:r>
          </a:p>
          <a:p>
            <a:pPr algn="ctr"/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этому событию результатов</a:t>
            </a:r>
          </a:p>
          <a:p>
            <a:pPr algn="ctr"/>
            <a:endParaRPr lang="ru-RU" sz="10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 общему количеству результатов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50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284538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нашей задаче случайный эксперимент заключается в выборе наугад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двух бумажек из пяти одинаковых.</a:t>
            </a:r>
          </a:p>
        </p:txBody>
      </p:sp>
      <p:sp>
        <p:nvSpPr>
          <p:cNvPr id="45061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7</a:t>
            </a:r>
          </a:p>
        </p:txBody>
      </p:sp>
      <p:sp>
        <p:nvSpPr>
          <p:cNvPr id="45062" name="TextBox 11"/>
          <p:cNvSpPr txBox="1">
            <a:spLocks noChangeArrowheads="1"/>
          </p:cNvSpPr>
          <p:nvPr/>
        </p:nvSpPr>
        <p:spPr bwMode="auto">
          <a:xfrm>
            <a:off x="250825" y="17637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 Им нужно назначить двух дежурных. Они написали свои имена на одинаковых бумажках, сложили их в пустой рюкзак и вынули наугад две бумажки. Какова вероятность того, что дежурить будут два мальчика? Две девочки? Мальчик и девочка?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4554538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проведения эксперимента таковы,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никакая пара бумажек не имеет никаких преимуществ по отношению к другим парам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 следовательно, все результаты такого случайного эксперимента можно считать </a:t>
            </a:r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равновозможными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60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284538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Изобразим мальчиков чёрными кружочками,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девочек – белыми.</a:t>
            </a:r>
          </a:p>
        </p:txBody>
      </p:sp>
      <p:sp>
        <p:nvSpPr>
          <p:cNvPr id="46085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7</a:t>
            </a:r>
          </a:p>
        </p:txBody>
      </p:sp>
      <p:sp>
        <p:nvSpPr>
          <p:cNvPr id="46086" name="TextBox 11"/>
          <p:cNvSpPr txBox="1">
            <a:spLocks noChangeArrowheads="1"/>
          </p:cNvSpPr>
          <p:nvPr/>
        </p:nvSpPr>
        <p:spPr bwMode="auto">
          <a:xfrm>
            <a:off x="250825" y="17637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 Им нужно назначить двух дежурных. Они написали свои имена на одинаковых бумажках, сложили их в пустой рюкзак и вынули наугад две бумажки. Какова вероятность того, что дежурить будут два мальчика? Две девочки? Мальчик и девочка?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4284663"/>
            <a:ext cx="5942013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Мы уже знаем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решения задачи 4,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каждой паре дежурных соответствует отрезок, соединяющий две вершины графа, и что таких отрезков 10.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1738" y="4194175"/>
            <a:ext cx="2595562" cy="260826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вычисление вероятностей</a:t>
            </a:r>
          </a:p>
        </p:txBody>
      </p:sp>
      <p:sp>
        <p:nvSpPr>
          <p:cNvPr id="471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Вычисление вероятностей</a:t>
            </a:r>
          </a:p>
        </p:txBody>
      </p:sp>
      <p:sp>
        <p:nvSpPr>
          <p:cNvPr id="47108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Задача 7</a:t>
            </a:r>
          </a:p>
        </p:txBody>
      </p:sp>
      <p:sp>
        <p:nvSpPr>
          <p:cNvPr id="47109" name="TextBox 11"/>
          <p:cNvSpPr txBox="1">
            <a:spLocks noChangeArrowheads="1"/>
          </p:cNvSpPr>
          <p:nvPr/>
        </p:nvSpPr>
        <p:spPr bwMode="auto">
          <a:xfrm>
            <a:off x="250825" y="17637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</a:rPr>
              <a:t>Аня, Боря, Витя, Гуля и Дима пошли в поход. Им нужно назначить двух дежурных. Они написали свои имена на одинаковых бумажках, сложили их в пустой рюкзак и вынули наугад две бумажки. Какова вероятность того, что дежурить будут два мальчика? Две девочки? Мальчик и девочка?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308350"/>
            <a:ext cx="5221288" cy="237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</a:rPr>
              <a:t>Случаю</a:t>
            </a:r>
          </a:p>
          <a:p>
            <a:pPr algn="ctr"/>
            <a:r>
              <a:rPr lang="ru-RU" sz="2500" b="1">
                <a:latin typeface="Verdana" pitchFamily="34" charset="0"/>
              </a:rPr>
              <a:t>дежурства двух мальчиков</a:t>
            </a:r>
          </a:p>
          <a:p>
            <a:pPr algn="ctr"/>
            <a:r>
              <a:rPr lang="ru-RU" sz="2500">
                <a:latin typeface="Verdana" pitchFamily="34" charset="0"/>
              </a:rPr>
              <a:t>соответствует отрезок, </a:t>
            </a:r>
            <a:r>
              <a:rPr lang="ru-RU" sz="2500" b="1">
                <a:latin typeface="Verdana" pitchFamily="34" charset="0"/>
              </a:rPr>
              <a:t>соединяющий две вершины чёрного цвета</a:t>
            </a:r>
            <a:r>
              <a:rPr lang="ru-RU" sz="2500">
                <a:latin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</a:rPr>
              <a:t>и таких отрезков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ru-RU" sz="2500">
                <a:latin typeface="Verdana" pitchFamily="34" charset="0"/>
              </a:rPr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5138" y="3294063"/>
            <a:ext cx="3348037" cy="34702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81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8132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7</a:t>
            </a:r>
          </a:p>
        </p:txBody>
      </p:sp>
      <p:sp>
        <p:nvSpPr>
          <p:cNvPr id="48133" name="TextBox 11"/>
          <p:cNvSpPr txBox="1">
            <a:spLocks noChangeArrowheads="1"/>
          </p:cNvSpPr>
          <p:nvPr/>
        </p:nvSpPr>
        <p:spPr bwMode="auto">
          <a:xfrm>
            <a:off x="250825" y="17637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 Им нужно назначить двух дежурных. Они написали свои имена на одинаковых бумажках, сложили их в пустой рюкзак и вынули наугад две бумажки. Какова вероятность того, что дежурить будут два мальчика? Две девочки? Мальчик и девочка?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308350"/>
            <a:ext cx="5221288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Случаю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дежурства двух девочек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соответствует отрезок,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соединяющий две вершины белого цвета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такой отрезок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5138" y="3303588"/>
            <a:ext cx="3348037" cy="34115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91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49156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7</a:t>
            </a:r>
          </a:p>
        </p:txBody>
      </p:sp>
      <p:sp>
        <p:nvSpPr>
          <p:cNvPr id="49157" name="TextBox 11"/>
          <p:cNvSpPr txBox="1">
            <a:spLocks noChangeArrowheads="1"/>
          </p:cNvSpPr>
          <p:nvPr/>
        </p:nvSpPr>
        <p:spPr bwMode="auto">
          <a:xfrm>
            <a:off x="250825" y="17637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 Им нужно назначить двух дежурных. Они написали свои имена на одинаковых бумажках, сложили их в пустой рюкзак и вынули наугад две бумажки. Какова вероятность того, что дежурить будут два мальчика? Две девочки? Мальчик и девочка?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308350"/>
            <a:ext cx="5221288" cy="278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Наконец, случаю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дежурства мальчика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 девочки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соответствует отрезок,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соединяющий две вершины разного цвета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таких отрезков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45138" y="3313113"/>
            <a:ext cx="3348037" cy="33559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017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0180" name="TextBox 10"/>
          <p:cNvSpPr txBox="1">
            <a:spLocks noChangeArrowheads="1"/>
          </p:cNvSpPr>
          <p:nvPr/>
        </p:nvSpPr>
        <p:spPr bwMode="auto">
          <a:xfrm>
            <a:off x="250825" y="128746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Задача 7</a:t>
            </a:r>
          </a:p>
        </p:txBody>
      </p:sp>
      <p:sp>
        <p:nvSpPr>
          <p:cNvPr id="50181" name="TextBox 11"/>
          <p:cNvSpPr txBox="1">
            <a:spLocks noChangeArrowheads="1"/>
          </p:cNvSpPr>
          <p:nvPr/>
        </p:nvSpPr>
        <p:spPr bwMode="auto">
          <a:xfrm>
            <a:off x="250825" y="17637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Verdana" pitchFamily="34" charset="0"/>
                <a:ea typeface="Verdana" pitchFamily="34" charset="0"/>
                <a:cs typeface="Verdana" pitchFamily="34" charset="0"/>
              </a:rPr>
              <a:t>Аня, Боря, Витя, Гуля и Дима пошли в поход. Им нужно назначить двух дежурных. Они написали свои имена на одинаковых бумажках, сложили их в пустой рюкзак и вынули наугад две бумажки. Какова вероятность того, что дежурить будут два мальчика? Две девочки? Мальчик и девочка?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307630"/>
            <a:ext cx="8640960" cy="3192797"/>
          </a:xfrm>
          <a:prstGeom prst="rect">
            <a:avLst/>
          </a:prstGeom>
          <a:blipFill rotWithShape="1">
            <a:blip r:embed="rId3"/>
            <a:stretch>
              <a:fillRect t="-1338" b="-172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12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1204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случае, когда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участников похода равно 25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(15 мальчиков и 10 девочек)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рассуждения можно проводить,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представляя граф,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аналогичный рассмотренному выше,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мысленно или же вообще обойтись без графа.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104075"/>
            <a:ext cx="8640960" cy="2071914"/>
          </a:xfrm>
          <a:prstGeom prst="rect">
            <a:avLst/>
          </a:prstGeom>
          <a:blipFill rotWithShape="1">
            <a:blip r:embed="rId3"/>
            <a:stretch>
              <a:fillRect t="-205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222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3610797"/>
          </a:xfrm>
          <a:prstGeom prst="rect">
            <a:avLst/>
          </a:prstGeom>
          <a:blipFill rotWithShape="1">
            <a:blip r:embed="rId3"/>
            <a:stretch>
              <a:fillRect t="-118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948773"/>
            <a:ext cx="8640960" cy="1626920"/>
          </a:xfrm>
          <a:prstGeom prst="rect">
            <a:avLst/>
          </a:prstGeom>
          <a:blipFill rotWithShape="1">
            <a:blip r:embed="rId4"/>
            <a:stretch>
              <a:fillRect t="-262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325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3252" name="TextBox 12"/>
          <p:cNvSpPr txBox="1">
            <a:spLocks noChangeArrowheads="1"/>
          </p:cNvSpPr>
          <p:nvPr/>
        </p:nvSpPr>
        <p:spPr bwMode="auto">
          <a:xfrm>
            <a:off x="250825" y="1268413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пар,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где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дежурные мальчик с девочкой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найти,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вычитая из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сумму чисел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105</a:t>
            </a:r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получить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300 – (105 + 45) = 150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387826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Но это количество пар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Можно найти и непосредственно,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 количество отрезков,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соединяющих вершины разного цвета.</a:t>
            </a:r>
            <a:endParaRPr lang="ru-RU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543550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Поскольку количество чёрных вершин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а белых –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то по правилу умножения количество таких отрезков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 · 10 = 150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Вариация задачи 1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ее решение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25" y="1268413"/>
            <a:ext cx="8642350" cy="55562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При решении вариации задачи 1, где имеется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 различных удилищ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 различных лесок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 различных крючков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нет необходимости рисовать дерево выбора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понятно, что оно имеет аналогичную структуру: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корня выходит 8 веточек первого уровня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конца каждой из них</a:t>
            </a:r>
          </a:p>
          <a:p>
            <a:pPr algn="ctr"/>
            <a:r>
              <a:rPr lang="ru-RU" sz="25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выходит 20 веточек второго уровня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и, наконец,</a:t>
            </a:r>
          </a:p>
          <a:p>
            <a:pPr algn="ctr"/>
            <a:r>
              <a:rPr lang="ru-RU" sz="2500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конца каждой из веточек второго уровня выходит 17 веточек третьего уровня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вариантов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равно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 · 20 · 17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т.е.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2 720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427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5268173"/>
          </a:xfrm>
          <a:prstGeom prst="rect">
            <a:avLst/>
          </a:prstGeom>
          <a:blipFill rotWithShape="1">
            <a:blip r:embed="rId3"/>
            <a:stretch>
              <a:fillRect t="-810" b="-463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5529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5530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55302" name="TextBox 14"/>
          <p:cNvSpPr txBox="1">
            <a:spLocks noChangeArrowheads="1"/>
          </p:cNvSpPr>
          <p:nvPr/>
        </p:nvSpPr>
        <p:spPr bwMode="auto">
          <a:xfrm>
            <a:off x="250825" y="1733550"/>
            <a:ext cx="8640763" cy="1200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В классе у 4 ребят в один день День рождения. У их одноклассников есть выбор из 10 типов подарочной упаковки, и 15 различных видов возможных подарков.</a:t>
            </a:r>
          </a:p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Сколькими способами класс может поздравить ребят?</a:t>
            </a:r>
          </a:p>
        </p:txBody>
      </p:sp>
      <p:sp>
        <p:nvSpPr>
          <p:cNvPr id="55303" name="TextBox 14"/>
          <p:cNvSpPr txBox="1">
            <a:spLocks noChangeArrowheads="1"/>
          </p:cNvSpPr>
          <p:nvPr/>
        </p:nvSpPr>
        <p:spPr bwMode="auto">
          <a:xfrm>
            <a:off x="250825" y="2955925"/>
            <a:ext cx="8640763" cy="9223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Каждый день в школе проходит по 6 уроков, 5 дней в неделю.</a:t>
            </a:r>
          </a:p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Всего преподается 20 различных предметов.</a:t>
            </a:r>
          </a:p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вариантов расписания на эти 5 дней можно составить?</a:t>
            </a:r>
          </a:p>
        </p:txBody>
      </p:sp>
      <p:sp>
        <p:nvSpPr>
          <p:cNvPr id="55304" name="TextBox 1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55305" name="TextBox 14"/>
          <p:cNvSpPr txBox="1">
            <a:spLocks noChangeArrowheads="1"/>
          </p:cNvSpPr>
          <p:nvPr/>
        </p:nvSpPr>
        <p:spPr bwMode="auto">
          <a:xfrm>
            <a:off x="250825" y="3906838"/>
            <a:ext cx="8640763" cy="922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Для участия в театральной постановке требуется 3 актера.</a:t>
            </a:r>
          </a:p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Всего в труппе театра состоит 100 актеров. Сколькими способами можно выбрать актеров для игры в этой постановке?</a:t>
            </a:r>
          </a:p>
        </p:txBody>
      </p:sp>
      <p:sp>
        <p:nvSpPr>
          <p:cNvPr id="55306" name="TextBox 14"/>
          <p:cNvSpPr txBox="1">
            <a:spLocks noChangeArrowheads="1"/>
          </p:cNvSpPr>
          <p:nvPr/>
        </p:nvSpPr>
        <p:spPr bwMode="auto">
          <a:xfrm>
            <a:off x="252413" y="4864100"/>
            <a:ext cx="8639175" cy="923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В непрозрачной банке находятся одинаковые пластинки, 3 чёрных,</a:t>
            </a:r>
          </a:p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2 белых и 5 красных. Какова вероятность вытащить из банки три пластинки разных цветов?</a:t>
            </a:r>
          </a:p>
        </p:txBody>
      </p:sp>
      <p:sp>
        <p:nvSpPr>
          <p:cNvPr id="55307" name="TextBox 14"/>
          <p:cNvSpPr txBox="1">
            <a:spLocks noChangeArrowheads="1"/>
          </p:cNvSpPr>
          <p:nvPr/>
        </p:nvSpPr>
        <p:spPr bwMode="auto">
          <a:xfrm>
            <a:off x="250825" y="5819775"/>
            <a:ext cx="8640763" cy="9223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  <a:ea typeface="Verdana" pitchFamily="34" charset="0"/>
                <a:cs typeface="Verdana" pitchFamily="34" charset="0"/>
              </a:rPr>
              <a:t>Школьник знает ответы на 15 тестовых вопросов из 20 по математике, на 18 из 20 по русскому языку и на 16 из 20 по литературе. Какова вероятность того, что он сдаст все три теста?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Общая постановка задачи 1</a:t>
            </a:r>
          </a:p>
        </p:txBody>
      </p: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общем виде задача 1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может быть сформулирована так: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825" y="2214563"/>
            <a:ext cx="8642350" cy="31083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имеется способов</a:t>
            </a:r>
          </a:p>
          <a:p>
            <a:pPr algn="ctr"/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составить набор, где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первый элемент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выбирается из одного множества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элемент – из второго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множества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, а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третий элемент –</a:t>
            </a:r>
          </a:p>
          <a:p>
            <a:pPr algn="ctr"/>
            <a:r>
              <a:rPr lang="ru-RU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третьего множества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28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825" y="1268413"/>
            <a:ext cx="8642350" cy="541655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первый элемент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способами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для каждого из этих способов можно</a:t>
            </a:r>
          </a:p>
          <a:p>
            <a:pPr algn="ctr"/>
            <a:r>
              <a:rPr lang="ru-RU" sz="30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способами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выбрать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второй элемент</a:t>
            </a:r>
            <a:r>
              <a:rPr lang="ru-RU" sz="3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 для каждой пары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из первого и второго элементов</a:t>
            </a:r>
          </a:p>
          <a:p>
            <a:pPr algn="ctr"/>
            <a:r>
              <a:rPr lang="ru-RU" sz="30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способами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можно выбрать</a:t>
            </a:r>
          </a:p>
          <a:p>
            <a:pPr algn="ctr"/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третий элемент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то общее количество способов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равно произведению</a:t>
            </a: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5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500" b="1" i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ru-RU" sz="3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Простой и сложный выбор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Выбор каждого отдельного элемента —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простой выбор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429000"/>
            <a:ext cx="8642350" cy="4778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</a:t>
            </a:r>
            <a:endParaRPr lang="en-US" sz="2500" b="1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35426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Выбор набора из трёх элементов –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сложный выбор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968750"/>
            <a:ext cx="8642350" cy="28622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способов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осуществить сложный выбор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равно произведению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 способов</a:t>
            </a: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осуществить простые выборы, образующие этот сложный выбор.</a:t>
            </a:r>
            <a:endParaRPr lang="en-US" sz="35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вычисление вероятностей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Простой и сложный выбор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Правило умножения справедливо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не только в случае трёх,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но и любого другого количества множеств.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57016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Сложный выбор предполагает,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выбираемые элементы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упорядочены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имеется первый, второй и т.д.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875088"/>
            <a:ext cx="8642350" cy="2954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некоторых задачах сложный выбор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можно осуществлять, не только выбирая элементы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из разных множеств, но и выбирая последовательно элементы из одного и того же множества.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нужно учитывать, что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после выбора каждого очередного элемента</a:t>
            </a:r>
          </a:p>
          <a:p>
            <a:pPr algn="ctr"/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оставшихся в множестве элементов уменьшается на единицу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88900"/>
            <a:ext cx="31321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на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перебор вариантов</a:t>
            </a:r>
            <a:endParaRPr lang="en-US" sz="14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и</a:t>
            </a:r>
            <a:r>
              <a:rPr lang="en-US" sz="14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400" b="1">
                <a:solidFill>
                  <a:srgbClr val="151515"/>
                </a:solidFill>
                <a:latin typeface="Verdana" pitchFamily="34" charset="0"/>
              </a:rPr>
              <a:t>вычисление вероятностей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Сложный выбор для элементов одного множества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250825" y="1268413"/>
            <a:ext cx="8642350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800000"/>
                </a:solidFill>
                <a:latin typeface="Verdana" pitchFamily="34" charset="0"/>
              </a:rPr>
              <a:t>Задача 2</a:t>
            </a:r>
          </a:p>
        </p:txBody>
      </p:sp>
      <p:sp>
        <p:nvSpPr>
          <p:cNvPr id="22533" name="TextBox 12"/>
          <p:cNvSpPr txBox="1">
            <a:spLocks noChangeArrowheads="1"/>
          </p:cNvSpPr>
          <p:nvPr/>
        </p:nvSpPr>
        <p:spPr bwMode="auto">
          <a:xfrm>
            <a:off x="250825" y="1757363"/>
            <a:ext cx="8642350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</a:rPr>
              <a:t>В чемпионате участвуют 8 команд.</a:t>
            </a:r>
          </a:p>
          <a:p>
            <a:pPr algn="ctr"/>
            <a:r>
              <a:rPr lang="ru-RU" sz="2200" b="1">
                <a:latin typeface="Verdana" pitchFamily="34" charset="0"/>
              </a:rPr>
              <a:t>Сколькими различными способами</a:t>
            </a:r>
          </a:p>
          <a:p>
            <a:pPr algn="ctr"/>
            <a:r>
              <a:rPr lang="ru-RU" sz="2200" b="1">
                <a:latin typeface="Verdana" pitchFamily="34" charset="0"/>
              </a:rPr>
              <a:t>могут быть разыграны</a:t>
            </a:r>
          </a:p>
          <a:p>
            <a:pPr algn="ctr"/>
            <a:r>
              <a:rPr lang="ru-RU" sz="2200" b="1">
                <a:latin typeface="Verdana" pitchFamily="34" charset="0"/>
              </a:rPr>
              <a:t>золотая, серебряная и бронзовая медали?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249613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Золотую медаль может завоевать любая из 8 команд. 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743325"/>
            <a:ext cx="8642350" cy="1096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После этого серебряная медаль может достаться</a:t>
            </a:r>
          </a:p>
          <a:p>
            <a:pPr algn="ctr"/>
            <a:r>
              <a:rPr lang="ru-RU" sz="2200"/>
              <a:t>л</a:t>
            </a:r>
            <a:r>
              <a:rPr lang="ru-RU" sz="2200">
                <a:latin typeface="Verdana" pitchFamily="34" charset="0"/>
              </a:rPr>
              <a:t>юбой из оставшихся 7 команд,</a:t>
            </a:r>
          </a:p>
          <a:p>
            <a:pPr algn="ctr"/>
            <a:r>
              <a:rPr lang="ru-RU" sz="2200">
                <a:latin typeface="Verdana" pitchFamily="34" charset="0"/>
              </a:rPr>
              <a:t>а бронзовая – любой из оставшихся 6.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4914900"/>
            <a:ext cx="8642350" cy="11064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</a:rPr>
              <a:t>Таким образом,</a:t>
            </a:r>
          </a:p>
          <a:p>
            <a:pPr algn="ctr"/>
            <a:r>
              <a:rPr lang="ru-RU" sz="2200">
                <a:latin typeface="Verdana" pitchFamily="34" charset="0"/>
              </a:rPr>
              <a:t>количество способов разыграть медали равно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8 · 7 ·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6</a:t>
            </a:r>
            <a:r>
              <a:rPr lang="ru-RU" sz="2200">
                <a:latin typeface="Verdana" pitchFamily="34" charset="0"/>
              </a:rPr>
              <a:t>, т.е.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</a:rPr>
              <a:t>336</a:t>
            </a:r>
            <a:r>
              <a:rPr lang="ru-RU" sz="2200">
                <a:latin typeface="Verdana" pitchFamily="34" charset="0"/>
              </a:rPr>
              <a:t>.</a:t>
            </a:r>
            <a:endParaRPr lang="en-US" sz="2200" b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2331</Words>
  <Application>Microsoft Office PowerPoint</Application>
  <PresentationFormat>Экран (4:3)</PresentationFormat>
  <Paragraphs>545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5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238</cp:revision>
  <dcterms:created xsi:type="dcterms:W3CDTF">2012-12-15T11:02:59Z</dcterms:created>
  <dcterms:modified xsi:type="dcterms:W3CDTF">2014-02-19T15:39:54Z</dcterms:modified>
</cp:coreProperties>
</file>