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1" r:id="rId5"/>
    <p:sldId id="262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98" autoAdjust="0"/>
    <p:restoredTop sz="94660"/>
  </p:normalViewPr>
  <p:slideViewPr>
    <p:cSldViewPr>
      <p:cViewPr varScale="1">
        <p:scale>
          <a:sx n="101" d="100"/>
          <a:sy n="101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1588ECA-E887-40FF-938C-D74FBCFA8C6E}" type="datetimeFigureOut">
              <a:rPr lang="ru-RU" smtClean="0"/>
              <a:pPr/>
              <a:t>25.11.2009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E33211-3BD1-4850-9704-778BF8E29C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026RCABY4YAFCALD0NYLCAH6212CCAP01UCUCA16GPCOCA07E7RICAEMJL54CANK0ZQICAEIY1U4CA25UMFBCASJW8U9CAD130XWCAPD0WE0CAZLQCHTCAFW9PPGCA2KA8FXCAUBZ0ACCAD91ZBFCAYMTEH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67749">
            <a:off x="4456501" y="1801997"/>
            <a:ext cx="4014546" cy="41415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 rot="20256589">
            <a:off x="1700570" y="3856695"/>
            <a:ext cx="69294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праздником!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ro_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027432">
            <a:off x="644660" y="703898"/>
            <a:ext cx="4088730" cy="387113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5286388"/>
            <a:ext cx="4929222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7200" dirty="0" err="1" smtClean="0">
                <a:solidFill>
                  <a:schemeClr val="bg2">
                    <a:lumMod val="50000"/>
                  </a:schemeClr>
                </a:solidFill>
              </a:rPr>
              <a:t>п_чтальон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4071942"/>
            <a:ext cx="4214842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7200" dirty="0" err="1" smtClean="0">
                <a:solidFill>
                  <a:schemeClr val="bg2">
                    <a:lumMod val="50000"/>
                  </a:schemeClr>
                </a:solidFill>
              </a:rPr>
              <a:t>в_рхушка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86314" y="2928934"/>
            <a:ext cx="3571901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7200" dirty="0" err="1" smtClean="0">
                <a:solidFill>
                  <a:schemeClr val="bg2">
                    <a:lumMod val="50000"/>
                  </a:schemeClr>
                </a:solidFill>
              </a:rPr>
              <a:t>л_нейка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1714488"/>
            <a:ext cx="3214710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7200" dirty="0" err="1" smtClean="0">
                <a:solidFill>
                  <a:schemeClr val="bg2">
                    <a:lumMod val="50000"/>
                  </a:schemeClr>
                </a:solidFill>
              </a:rPr>
              <a:t>к_чели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5008" y="500042"/>
            <a:ext cx="264320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7200" dirty="0" err="1" smtClean="0">
                <a:solidFill>
                  <a:schemeClr val="bg2">
                    <a:lumMod val="50000"/>
                  </a:schemeClr>
                </a:solidFill>
              </a:rPr>
              <a:t>п_тно</a:t>
            </a:r>
            <a:endParaRPr lang="ru-RU" sz="72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3143248"/>
            <a:ext cx="714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е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357187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2357430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0569607" flipV="1">
            <a:off x="1533385" y="3808596"/>
            <a:ext cx="703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о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1500174"/>
            <a:ext cx="7858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я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 flipV="1">
            <a:off x="785786" y="4643446"/>
            <a:ext cx="6429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а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00"/>
                            </p:stCondLst>
                            <p:childTnLst>
                              <p:par>
                                <p:cTn id="3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8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3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3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-0.02429 L 0.26232 0.23797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" y="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5677 0.15726 " pathEditMode="relative" ptsTypes="AA">
                                      <p:cBhvr>
                                        <p:cTn id="5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41736 0.09459 " pathEditMode="relative" ptsTypes="AA">
                                      <p:cBhvr>
                                        <p:cTn id="6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53559 -0.41952 " pathEditMode="relative" ptsTypes="AA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0.01896 L 0.62431 -0.11748 " pathEditMode="relative" rAng="0" ptsTypes="AA">
                                      <p:cBhvr>
                                        <p:cTn id="7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1" y="-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build="allAtOnce"/>
      <p:bldP spid="9" grpId="0" build="allAtOnce"/>
      <p:bldP spid="10" grpId="0"/>
      <p:bldP spid="10" grpId="1"/>
      <p:bldP spid="11" grpId="0" build="allAtOnce"/>
      <p:bldP spid="13" grpId="1"/>
      <p:bldP spid="13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FF0000"/>
                </a:solidFill>
              </a:rPr>
              <a:t>Вспоминаем правило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857750"/>
          </a:xfrm>
        </p:spPr>
        <p:txBody>
          <a:bodyPr/>
          <a:lstStyle/>
          <a:p>
            <a:pPr marL="609600" indent="-609600">
              <a:buNone/>
            </a:pPr>
            <a:r>
              <a:rPr lang="ru-RU" sz="4000" dirty="0" smtClean="0">
                <a:solidFill>
                  <a:srgbClr val="0000FF"/>
                </a:solidFill>
              </a:rPr>
              <a:t>      Как </a:t>
            </a:r>
            <a:r>
              <a:rPr lang="ru-RU" sz="4000">
                <a:solidFill>
                  <a:srgbClr val="0000FF"/>
                </a:solidFill>
              </a:rPr>
              <a:t>проверить </a:t>
            </a:r>
            <a:r>
              <a:rPr lang="ru-RU" sz="4000" smtClean="0">
                <a:solidFill>
                  <a:srgbClr val="0000FF"/>
                </a:solidFill>
              </a:rPr>
              <a:t>написание </a:t>
            </a:r>
            <a:r>
              <a:rPr lang="ru-RU" sz="4000" dirty="0">
                <a:solidFill>
                  <a:srgbClr val="0000FF"/>
                </a:solidFill>
              </a:rPr>
              <a:t>безударного гласного в  корне слова?</a:t>
            </a:r>
          </a:p>
          <a:p>
            <a:pPr marL="609600" indent="-609600">
              <a:buFontTx/>
              <a:buNone/>
            </a:pPr>
            <a:endParaRPr lang="ru-RU" sz="4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ПРАВИЛО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dirty="0"/>
              <a:t>Чтобы проверить безударный гласный в корне слова, надо подобрать такое проверочное </a:t>
            </a:r>
            <a:r>
              <a:rPr lang="ru-RU" sz="4400" dirty="0" smtClean="0"/>
              <a:t>слово</a:t>
            </a:r>
            <a:r>
              <a:rPr lang="ru-RU" sz="4400" dirty="0"/>
              <a:t>, в котором проверяемый </a:t>
            </a:r>
            <a:r>
              <a:rPr lang="ru-RU" sz="4400" dirty="0">
                <a:solidFill>
                  <a:srgbClr val="FF0000"/>
                </a:solidFill>
              </a:rPr>
              <a:t>безударный</a:t>
            </a:r>
            <a:r>
              <a:rPr lang="ru-RU" sz="4400" dirty="0"/>
              <a:t> гласный </a:t>
            </a:r>
            <a:r>
              <a:rPr lang="ru-RU" sz="4400" dirty="0">
                <a:solidFill>
                  <a:srgbClr val="0000FF"/>
                </a:solidFill>
              </a:rPr>
              <a:t>станет</a:t>
            </a:r>
            <a:r>
              <a:rPr lang="ru-RU" sz="4400" dirty="0"/>
              <a:t> </a:t>
            </a:r>
            <a:r>
              <a:rPr lang="ru-RU" sz="4400" dirty="0">
                <a:solidFill>
                  <a:srgbClr val="0000FF"/>
                </a:solidFill>
              </a:rPr>
              <a:t>ударным</a:t>
            </a:r>
          </a:p>
          <a:p>
            <a:pPr>
              <a:buFontTx/>
              <a:buNone/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1"/>
      <p:bldP spid="4099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9" y="500042"/>
            <a:ext cx="292895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 </a:t>
            </a:r>
            <a:r>
              <a:rPr lang="ru-RU" sz="2800" dirty="0" smtClean="0">
                <a:solidFill>
                  <a:srgbClr val="0070C0"/>
                </a:solidFill>
              </a:rPr>
              <a:t>1группа </a:t>
            </a:r>
          </a:p>
          <a:p>
            <a:r>
              <a:rPr lang="ru-RU" sz="5400" dirty="0" err="1" smtClean="0"/>
              <a:t>х_л_да</a:t>
            </a:r>
            <a:r>
              <a:rPr lang="ru-RU" sz="5400" dirty="0" smtClean="0"/>
              <a:t> </a:t>
            </a:r>
          </a:p>
          <a:p>
            <a:r>
              <a:rPr lang="ru-RU" sz="5400" dirty="0" err="1" smtClean="0"/>
              <a:t>з_л_нели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28604"/>
            <a:ext cx="407196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2группа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sz="5400" dirty="0" err="1" smtClean="0"/>
              <a:t>в_ч_реет</a:t>
            </a:r>
            <a:endParaRPr lang="ru-RU" sz="5400" dirty="0" smtClean="0"/>
          </a:p>
          <a:p>
            <a:r>
              <a:rPr lang="ru-RU" sz="5400" dirty="0" err="1" smtClean="0"/>
              <a:t>з_л_тые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06022" y="3244334"/>
            <a:ext cx="3401893" cy="218521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3группа</a:t>
            </a:r>
          </a:p>
          <a:p>
            <a:r>
              <a:rPr lang="ru-RU" sz="5400" dirty="0" smtClean="0"/>
              <a:t> </a:t>
            </a:r>
            <a:r>
              <a:rPr lang="ru-RU" sz="5400" dirty="0" err="1" smtClean="0"/>
              <a:t>б_р_да</a:t>
            </a:r>
            <a:endParaRPr lang="ru-RU" sz="5400" dirty="0" smtClean="0"/>
          </a:p>
          <a:p>
            <a:r>
              <a:rPr lang="ru-RU" sz="5400" dirty="0" err="1" smtClean="0"/>
              <a:t>п_л_сатый</a:t>
            </a:r>
            <a:endParaRPr lang="ru-RU" sz="5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47084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 smtClean="0"/>
              <a:t>д_</a:t>
            </a:r>
            <a:r>
              <a:rPr lang="ru-RU" sz="5400" dirty="0" smtClean="0"/>
              <a:t> </a:t>
            </a:r>
            <a:r>
              <a:rPr lang="ru-RU" sz="5400" dirty="0" err="1" smtClean="0"/>
              <a:t>лг</a:t>
            </a:r>
            <a:r>
              <a:rPr lang="ru-RU" sz="5400" dirty="0" smtClean="0"/>
              <a:t> _ </a:t>
            </a:r>
            <a:r>
              <a:rPr lang="ru-RU" sz="5400" dirty="0" err="1" smtClean="0"/>
              <a:t>летие</a:t>
            </a:r>
            <a:endParaRPr lang="ru-RU" sz="5400" dirty="0"/>
          </a:p>
        </p:txBody>
      </p:sp>
      <p:pic>
        <p:nvPicPr>
          <p:cNvPr id="7" name="Рисунок 6" descr="Безымянный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643050"/>
            <a:ext cx="5819308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9" y="428604"/>
            <a:ext cx="37862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err="1" smtClean="0"/>
              <a:t>сн_г_ходы</a:t>
            </a:r>
            <a:endParaRPr lang="ru-RU" sz="5400" dirty="0"/>
          </a:p>
        </p:txBody>
      </p:sp>
      <p:pic>
        <p:nvPicPr>
          <p:cNvPr id="3" name="Рисунок 2" descr="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1571612"/>
            <a:ext cx="5715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MMAG00373_0000[1]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2276475"/>
            <a:ext cx="2519363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WordArt 3"/>
          <p:cNvSpPr>
            <a:spLocks noChangeArrowheads="1" noChangeShapeType="1" noTextEdit="1"/>
          </p:cNvSpPr>
          <p:nvPr/>
        </p:nvSpPr>
        <p:spPr bwMode="auto">
          <a:xfrm>
            <a:off x="1403350" y="1125538"/>
            <a:ext cx="6337300" cy="8112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505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работу.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1135</TotalTime>
  <Words>69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Слайд 1</vt:lpstr>
      <vt:lpstr>Слайд 2</vt:lpstr>
      <vt:lpstr>Вспоминаем правило</vt:lpstr>
      <vt:lpstr>                      ПРАВИЛО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йцук</cp:lastModifiedBy>
  <cp:revision>83</cp:revision>
  <dcterms:created xsi:type="dcterms:W3CDTF">2009-09-15T16:56:45Z</dcterms:created>
  <dcterms:modified xsi:type="dcterms:W3CDTF">2009-11-25T20:36:46Z</dcterms:modified>
</cp:coreProperties>
</file>